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4" r:id="rId5"/>
    <p:sldMasterId id="2147483657" r:id="rId6"/>
    <p:sldMasterId id="2147483660" r:id="rId7"/>
  </p:sldMasterIdLst>
  <p:notesMasterIdLst>
    <p:notesMasterId r:id="rId23"/>
  </p:notesMasterIdLst>
  <p:handoutMasterIdLst>
    <p:handoutMasterId r:id="rId24"/>
  </p:handoutMasterIdLst>
  <p:sldIdLst>
    <p:sldId id="256" r:id="rId8"/>
    <p:sldId id="270" r:id="rId9"/>
    <p:sldId id="257" r:id="rId10"/>
    <p:sldId id="269" r:id="rId11"/>
    <p:sldId id="258" r:id="rId12"/>
    <p:sldId id="259" r:id="rId13"/>
    <p:sldId id="273" r:id="rId14"/>
    <p:sldId id="260" r:id="rId15"/>
    <p:sldId id="274" r:id="rId16"/>
    <p:sldId id="276" r:id="rId17"/>
    <p:sldId id="277" r:id="rId18"/>
    <p:sldId id="275" r:id="rId19"/>
    <p:sldId id="279" r:id="rId20"/>
    <p:sldId id="280" r:id="rId21"/>
    <p:sldId id="272"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71"/>
    <a:srgbClr val="668B53"/>
    <a:srgbClr val="EEC28D"/>
    <a:srgbClr val="58C3B4"/>
    <a:srgbClr val="E45D48"/>
    <a:srgbClr val="5B234F"/>
    <a:srgbClr val="9CADB7"/>
    <a:srgbClr val="474B55"/>
    <a:srgbClr val="C3E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521C1-4BCE-07D5-E4D9-057854E5FF3E}" v="245" dt="2022-05-25T17:55:29.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85039" autoAdjust="0"/>
  </p:normalViewPr>
  <p:slideViewPr>
    <p:cSldViewPr snapToGrid="0">
      <p:cViewPr varScale="1">
        <p:scale>
          <a:sx n="90" d="100"/>
          <a:sy n="90" d="100"/>
        </p:scale>
        <p:origin x="432"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0" d="100"/>
          <a:sy n="100" d="100"/>
        </p:scale>
        <p:origin x="96" y="2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D8D03A-899B-4BCE-8D88-FA8312B61AED}" type="datetimeFigureOut">
              <a:rPr lang="en-US" smtClean="0"/>
              <a:t>8/15/2022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05A3D-70F8-49E9-A700-66573C602EA6}" type="slidenum">
              <a:rPr lang="en-US" smtClean="0"/>
              <a:t>‹#›</a:t>
            </a:fld>
            <a:endParaRPr lang="en-US" dirty="0"/>
          </a:p>
        </p:txBody>
      </p:sp>
    </p:spTree>
    <p:extLst>
      <p:ext uri="{BB962C8B-B14F-4D97-AF65-F5344CB8AC3E}">
        <p14:creationId xmlns:p14="http://schemas.microsoft.com/office/powerpoint/2010/main" val="354467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97A23-7AF7-41C1-9936-CFC3230C9D30}" type="datetimeFigureOut">
              <a:rPr lang="en-US" smtClean="0"/>
              <a:t>8/15/2022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A22AF-3A4F-4932-866D-2233858ECA84}" type="slidenum">
              <a:rPr lang="en-US" smtClean="0"/>
              <a:t>‹#›</a:t>
            </a:fld>
            <a:endParaRPr lang="en-US" dirty="0"/>
          </a:p>
        </p:txBody>
      </p:sp>
    </p:spTree>
    <p:extLst>
      <p:ext uri="{BB962C8B-B14F-4D97-AF65-F5344CB8AC3E}">
        <p14:creationId xmlns:p14="http://schemas.microsoft.com/office/powerpoint/2010/main" val="125354283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1</a:t>
            </a:fld>
            <a:endParaRPr lang="en-US" dirty="0"/>
          </a:p>
        </p:txBody>
      </p:sp>
    </p:spTree>
    <p:extLst>
      <p:ext uri="{BB962C8B-B14F-4D97-AF65-F5344CB8AC3E}">
        <p14:creationId xmlns:p14="http://schemas.microsoft.com/office/powerpoint/2010/main" val="175811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14</a:t>
            </a:fld>
            <a:endParaRPr lang="en-US" dirty="0"/>
          </a:p>
        </p:txBody>
      </p:sp>
    </p:spTree>
    <p:extLst>
      <p:ext uri="{BB962C8B-B14F-4D97-AF65-F5344CB8AC3E}">
        <p14:creationId xmlns:p14="http://schemas.microsoft.com/office/powerpoint/2010/main" val="4351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15</a:t>
            </a:fld>
            <a:endParaRPr lang="en-US" dirty="0"/>
          </a:p>
        </p:txBody>
      </p:sp>
    </p:spTree>
    <p:extLst>
      <p:ext uri="{BB962C8B-B14F-4D97-AF65-F5344CB8AC3E}">
        <p14:creationId xmlns:p14="http://schemas.microsoft.com/office/powerpoint/2010/main" val="185557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2</a:t>
            </a:fld>
            <a:endParaRPr lang="en-US" dirty="0"/>
          </a:p>
        </p:txBody>
      </p:sp>
    </p:spTree>
    <p:extLst>
      <p:ext uri="{BB962C8B-B14F-4D97-AF65-F5344CB8AC3E}">
        <p14:creationId xmlns:p14="http://schemas.microsoft.com/office/powerpoint/2010/main" val="79820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3</a:t>
            </a:fld>
            <a:endParaRPr lang="en-US" dirty="0"/>
          </a:p>
        </p:txBody>
      </p:sp>
    </p:spTree>
    <p:extLst>
      <p:ext uri="{BB962C8B-B14F-4D97-AF65-F5344CB8AC3E}">
        <p14:creationId xmlns:p14="http://schemas.microsoft.com/office/powerpoint/2010/main" val="243807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4</a:t>
            </a:fld>
            <a:endParaRPr lang="en-US" dirty="0"/>
          </a:p>
        </p:txBody>
      </p:sp>
    </p:spTree>
    <p:extLst>
      <p:ext uri="{BB962C8B-B14F-4D97-AF65-F5344CB8AC3E}">
        <p14:creationId xmlns:p14="http://schemas.microsoft.com/office/powerpoint/2010/main" val="269304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7</a:t>
            </a:fld>
            <a:endParaRPr lang="en-US" dirty="0"/>
          </a:p>
        </p:txBody>
      </p:sp>
    </p:spTree>
    <p:extLst>
      <p:ext uri="{BB962C8B-B14F-4D97-AF65-F5344CB8AC3E}">
        <p14:creationId xmlns:p14="http://schemas.microsoft.com/office/powerpoint/2010/main" val="383611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9</a:t>
            </a:fld>
            <a:endParaRPr lang="en-US" dirty="0"/>
          </a:p>
        </p:txBody>
      </p:sp>
    </p:spTree>
    <p:extLst>
      <p:ext uri="{BB962C8B-B14F-4D97-AF65-F5344CB8AC3E}">
        <p14:creationId xmlns:p14="http://schemas.microsoft.com/office/powerpoint/2010/main" val="3204526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11</a:t>
            </a:fld>
            <a:endParaRPr lang="en-US" dirty="0"/>
          </a:p>
        </p:txBody>
      </p:sp>
    </p:spTree>
    <p:extLst>
      <p:ext uri="{BB962C8B-B14F-4D97-AF65-F5344CB8AC3E}">
        <p14:creationId xmlns:p14="http://schemas.microsoft.com/office/powerpoint/2010/main" val="1492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A22AF-3A4F-4932-866D-2233858ECA84}" type="slidenum">
              <a:rPr lang="en-US" smtClean="0"/>
              <a:t>12</a:t>
            </a:fld>
            <a:endParaRPr lang="en-US" dirty="0"/>
          </a:p>
        </p:txBody>
      </p:sp>
    </p:spTree>
    <p:extLst>
      <p:ext uri="{BB962C8B-B14F-4D97-AF65-F5344CB8AC3E}">
        <p14:creationId xmlns:p14="http://schemas.microsoft.com/office/powerpoint/2010/main" val="162359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$580,000 </a:t>
            </a:r>
          </a:p>
          <a:p>
            <a:r>
              <a:rPr lang="en-US" dirty="0" smtClean="0"/>
              <a:t>235 kilowatts of newly installed solar</a:t>
            </a:r>
          </a:p>
          <a:p>
            <a:r>
              <a:rPr lang="en-US" dirty="0" smtClean="0"/>
              <a:t>240,000 kilowatts per hour saved </a:t>
            </a:r>
          </a:p>
          <a:p>
            <a:endParaRPr lang="en-US" dirty="0"/>
          </a:p>
        </p:txBody>
      </p:sp>
      <p:sp>
        <p:nvSpPr>
          <p:cNvPr id="4" name="Slide Number Placeholder 3"/>
          <p:cNvSpPr>
            <a:spLocks noGrp="1"/>
          </p:cNvSpPr>
          <p:nvPr>
            <p:ph type="sldNum" sz="quarter" idx="10"/>
          </p:nvPr>
        </p:nvSpPr>
        <p:spPr/>
        <p:txBody>
          <a:bodyPr/>
          <a:lstStyle/>
          <a:p>
            <a:fld id="{159723A3-43DF-4E8D-AB8B-A935DBC35F69}" type="slidenum">
              <a:rPr lang="en-US" smtClean="0"/>
              <a:t>13</a:t>
            </a:fld>
            <a:endParaRPr lang="en-US" dirty="0"/>
          </a:p>
        </p:txBody>
      </p:sp>
    </p:spTree>
    <p:extLst>
      <p:ext uri="{BB962C8B-B14F-4D97-AF65-F5344CB8AC3E}">
        <p14:creationId xmlns:p14="http://schemas.microsoft.com/office/powerpoint/2010/main" val="398676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Gray)">
    <p:spTree>
      <p:nvGrpSpPr>
        <p:cNvPr id="1" name=""/>
        <p:cNvGrpSpPr/>
        <p:nvPr/>
      </p:nvGrpSpPr>
      <p:grpSpPr>
        <a:xfrm>
          <a:off x="0" y="0"/>
          <a:ext cx="0" cy="0"/>
          <a:chOff x="0" y="0"/>
          <a:chExt cx="0" cy="0"/>
        </a:xfrm>
      </p:grpSpPr>
      <p:sp>
        <p:nvSpPr>
          <p:cNvPr id="6"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7"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8"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grpSp>
        <p:nvGrpSpPr>
          <p:cNvPr id="10" name="Group 9"/>
          <p:cNvGrpSpPr>
            <a:grpSpLocks noChangeAspect="1"/>
          </p:cNvGrpSpPr>
          <p:nvPr userDrawn="1"/>
        </p:nvGrpSpPr>
        <p:grpSpPr>
          <a:xfrm>
            <a:off x="3859618" y="-652331"/>
            <a:ext cx="5699084" cy="5471480"/>
            <a:chOff x="2575398" y="-2286000"/>
            <a:chExt cx="7364156" cy="707005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2" name="Group 11"/>
            <p:cNvGrpSpPr/>
            <p:nvPr userDrawn="1"/>
          </p:nvGrpSpPr>
          <p:grpSpPr>
            <a:xfrm>
              <a:off x="2575398" y="-2286000"/>
              <a:ext cx="7364156" cy="5728783"/>
              <a:chOff x="4195026" y="-389227"/>
              <a:chExt cx="5564745" cy="4328971"/>
            </a:xfrm>
          </p:grpSpPr>
          <p:sp>
            <p:nvSpPr>
              <p:cNvPr id="13" name="Rounded Rectangle 12"/>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4" name="Rounded Rectangle 13"/>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5" name="Rounded Rectangle 14"/>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6" name="Rounded Rectangle 15"/>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7" name="Rounded Rectangle 16"/>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8" name="Rounded Rectangle 17"/>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9" name="Rounded Rectangle 18"/>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20" name="Rounded Rectangle 19"/>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21" name="Rounded Rectangle 20"/>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grpSp>
      </p:grpSp>
    </p:spTree>
    <p:extLst>
      <p:ext uri="{BB962C8B-B14F-4D97-AF65-F5344CB8AC3E}">
        <p14:creationId xmlns:p14="http://schemas.microsoft.com/office/powerpoint/2010/main" val="349326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Hydr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97655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Hydr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1602181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Hydr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44535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Hydro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68707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13996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Employ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95324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inem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63261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gricul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17628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Fore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172529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0" name="Round Diagonal Corner Rectangle 49"/>
          <p:cNvSpPr>
            <a:spLocks/>
          </p:cNvSpPr>
          <p:nvPr userDrawn="1"/>
        </p:nvSpPr>
        <p:spPr>
          <a:xfrm>
            <a:off x="3690257" y="914400"/>
            <a:ext cx="5029200" cy="2743200"/>
          </a:xfrm>
          <a:prstGeom prst="round2DiagRect">
            <a:avLst/>
          </a:prstGeom>
          <a:solidFill>
            <a:srgbClr val="58C3B4">
              <a:alpha val="8000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dirty="0"/>
          </a:p>
        </p:txBody>
      </p:sp>
      <p:cxnSp>
        <p:nvCxnSpPr>
          <p:cNvPr id="27" name="Straight Connector 26"/>
          <p:cNvCxnSpPr/>
          <p:nvPr userDrawn="1"/>
        </p:nvCxnSpPr>
        <p:spPr>
          <a:xfrm>
            <a:off x="3352800" y="626364"/>
            <a:ext cx="0" cy="33192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34"/>
          <p:cNvSpPr>
            <a:spLocks noGrp="1"/>
          </p:cNvSpPr>
          <p:nvPr>
            <p:ph type="body" sz="quarter" idx="10"/>
          </p:nvPr>
        </p:nvSpPr>
        <p:spPr>
          <a:xfrm>
            <a:off x="3763962" y="914400"/>
            <a:ext cx="4808538" cy="2743200"/>
          </a:xfrm>
          <a:prstGeom prst="rect">
            <a:avLst/>
          </a:prstGeom>
        </p:spPr>
        <p:txBody>
          <a:bodyPr lIns="365760" tIns="182880" rIns="365760" bIns="182880" anchor="ctr">
            <a:normAutofit/>
          </a:bodyPr>
          <a:lstStyle>
            <a:lvl1pPr marL="0" indent="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1pPr>
            <a:lvl2pPr marL="0" indent="0">
              <a:buNone/>
              <a:defRPr sz="2000" b="1">
                <a:solidFill>
                  <a:schemeClr val="bg1"/>
                </a:solidFill>
                <a:latin typeface="Arial" panose="020B0604020202020204" pitchFamily="34" charset="0"/>
                <a:cs typeface="Arial" panose="020B0604020202020204" pitchFamily="34" charset="0"/>
              </a:defRPr>
            </a:lvl2pPr>
            <a:lvl3pPr marL="0" indent="0">
              <a:buNone/>
              <a:defRPr sz="1800">
                <a:solidFill>
                  <a:schemeClr val="bg1"/>
                </a:solidFill>
                <a:latin typeface="Arial" panose="020B0604020202020204" pitchFamily="34" charset="0"/>
                <a:cs typeface="Arial" panose="020B0604020202020204" pitchFamily="34" charset="0"/>
              </a:defRPr>
            </a:lvl3pPr>
            <a:lvl4pPr marL="365760" indent="-365760">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4pPr>
            <a:lvl5pPr marL="731520" indent="-365760">
              <a:buFont typeface="Arial" panose="020B0604020202020204" pitchFamily="34" charset="0"/>
              <a:buChar char="•"/>
              <a:defRPr sz="1600" baseline="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40"/>
          <p:cNvSpPr>
            <a:spLocks noGrp="1"/>
          </p:cNvSpPr>
          <p:nvPr>
            <p:ph type="body" sz="quarter" idx="11"/>
          </p:nvPr>
        </p:nvSpPr>
        <p:spPr>
          <a:xfrm>
            <a:off x="669925" y="914401"/>
            <a:ext cx="2481489" cy="2751138"/>
          </a:xfrm>
          <a:prstGeom prst="rect">
            <a:avLst/>
          </a:prstGeom>
        </p:spPr>
        <p:txBody>
          <a:bodyPr anchor="ctr" anchorCtr="0"/>
          <a:lstStyle>
            <a:lvl1pPr marL="0" indent="0">
              <a:buNone/>
              <a:defRPr sz="3600" b="1">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46" name="Text Placeholder 45"/>
          <p:cNvSpPr>
            <a:spLocks noGrp="1"/>
          </p:cNvSpPr>
          <p:nvPr>
            <p:ph type="body" sz="quarter" idx="12"/>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7140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nd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966850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27" name="Straight Connector 26"/>
          <p:cNvCxnSpPr/>
          <p:nvPr userDrawn="1"/>
        </p:nvCxnSpPr>
        <p:spPr>
          <a:xfrm>
            <a:off x="3352800" y="914400"/>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7"/>
          <p:cNvSpPr txBox="1">
            <a:spLocks/>
          </p:cNvSpPr>
          <p:nvPr userDrawn="1"/>
        </p:nvSpPr>
        <p:spPr>
          <a:xfrm>
            <a:off x="533401" y="922564"/>
            <a:ext cx="2651760" cy="2743200"/>
          </a:xfrm>
          <a:prstGeom prst="rect">
            <a:avLst/>
          </a:prstGeom>
        </p:spPr>
        <p:txBody>
          <a:bodyPr wrap="square" lIns="0" tIns="0" rIns="0" bIns="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0"/>
              </a:spcBef>
            </a:pPr>
            <a:r>
              <a:rPr lang="en-US" sz="3200" spc="-100" dirty="0">
                <a:latin typeface="Arial" panose="020B0604020202020204" pitchFamily="34" charset="0"/>
                <a:cs typeface="Arial" panose="020B0604020202020204" pitchFamily="34" charset="0"/>
              </a:rPr>
              <a:t>Local </a:t>
            </a:r>
          </a:p>
          <a:p>
            <a:pPr>
              <a:lnSpc>
                <a:spcPct val="85000"/>
              </a:lnSpc>
              <a:spcBef>
                <a:spcPts val="0"/>
              </a:spcBef>
            </a:pPr>
            <a:r>
              <a:rPr lang="en-US" sz="3200" spc="-100" dirty="0">
                <a:latin typeface="Arial" panose="020B0604020202020204" pitchFamily="34" charset="0"/>
                <a:cs typeface="Arial" panose="020B0604020202020204" pitchFamily="34" charset="0"/>
              </a:rPr>
              <a:t>energy provider for </a:t>
            </a:r>
            <a:br>
              <a:rPr lang="en-US" sz="3200" spc="-100" dirty="0">
                <a:latin typeface="Arial" panose="020B0604020202020204" pitchFamily="34" charset="0"/>
                <a:cs typeface="Arial" panose="020B0604020202020204" pitchFamily="34" charset="0"/>
              </a:rPr>
            </a:br>
            <a:r>
              <a:rPr lang="en-US" sz="3200" spc="-100" dirty="0">
                <a:latin typeface="Arial" panose="020B0604020202020204" pitchFamily="34" charset="0"/>
                <a:cs typeface="Arial" panose="020B0604020202020204" pitchFamily="34" charset="0"/>
              </a:rPr>
              <a:t>nearly 150 years.</a:t>
            </a:r>
          </a:p>
        </p:txBody>
      </p:sp>
      <p:sp>
        <p:nvSpPr>
          <p:cNvPr id="29" name="Text Placeholder 23"/>
          <p:cNvSpPr txBox="1">
            <a:spLocks/>
          </p:cNvSpPr>
          <p:nvPr userDrawn="1"/>
        </p:nvSpPr>
        <p:spPr>
          <a:xfrm>
            <a:off x="3853543" y="1143000"/>
            <a:ext cx="4572000" cy="2286000"/>
          </a:xfrm>
          <a:prstGeom prst="rect">
            <a:avLst/>
          </a:prstGeom>
        </p:spPr>
        <p:txBody>
          <a:bodyPr lIns="0" tIns="0" rIns="0" bIns="0" anchor="ctr" anchorCtr="0">
            <a:normAutofit/>
          </a:bodyPr>
          <a:lstStyle>
            <a:lvl1pPr marL="228600" indent="-228600" algn="l" defTabSz="914400" rtl="0" eaLnBrk="1" latinLnBrk="0" hangingPunct="1">
              <a:lnSpc>
                <a:spcPct val="90000"/>
              </a:lnSpc>
              <a:spcBef>
                <a:spcPts val="1000"/>
              </a:spcBef>
              <a:spcAft>
                <a:spcPts val="1000"/>
              </a:spcAft>
              <a:buFont typeface="Arial" panose="020B0604020202020204" pitchFamily="34" charset="0"/>
              <a:buChar char="•"/>
              <a:defRPr sz="16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spcAft>
                <a:spcPts val="1000"/>
              </a:spcAft>
              <a:buFont typeface="Arial" panose="020B0604020202020204" pitchFamily="34" charset="0"/>
              <a:buChar char="•"/>
              <a:defRPr sz="16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spcAft>
                <a:spcPts val="1000"/>
              </a:spcAft>
              <a:buFont typeface="Arial" panose="020B0604020202020204" pitchFamily="34" charset="0"/>
              <a:buChar char="•"/>
              <a:defRPr sz="16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spcAft>
                <a:spcPts val="1000"/>
              </a:spcAft>
              <a:buFont typeface="Arial" panose="020B0604020202020204" pitchFamily="34" charset="0"/>
              <a:buChar char="•"/>
              <a:defRPr sz="16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spcAft>
                <a:spcPts val="1000"/>
              </a:spcAft>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43" indent="-285743">
              <a:spcBef>
                <a:spcPts val="600"/>
              </a:spcBef>
            </a:pPr>
            <a:r>
              <a:rPr lang="en-US" dirty="0"/>
              <a:t>Washington’s largest and oldest utility,</a:t>
            </a:r>
            <a:br>
              <a:rPr lang="en-US" dirty="0"/>
            </a:br>
            <a:r>
              <a:rPr lang="en-US" b="1" dirty="0"/>
              <a:t>serving 1.5 million customers </a:t>
            </a:r>
            <a:r>
              <a:rPr lang="en-US" dirty="0"/>
              <a:t>in 10 counties.</a:t>
            </a:r>
          </a:p>
          <a:p>
            <a:pPr marL="285743" indent="-285743">
              <a:spcBef>
                <a:spcPts val="600"/>
              </a:spcBef>
            </a:pPr>
            <a:r>
              <a:rPr lang="en-US" dirty="0"/>
              <a:t>Our </a:t>
            </a:r>
            <a:r>
              <a:rPr lang="en-US" b="1" dirty="0"/>
              <a:t>3,100+ employees </a:t>
            </a:r>
            <a:r>
              <a:rPr lang="en-US" dirty="0"/>
              <a:t>live and work in the communities we serve.</a:t>
            </a:r>
          </a:p>
          <a:p>
            <a:pPr marL="285743" indent="-285743">
              <a:spcBef>
                <a:spcPts val="600"/>
              </a:spcBef>
            </a:pPr>
            <a:r>
              <a:rPr lang="en-US" dirty="0"/>
              <a:t>We share our customers’ </a:t>
            </a:r>
            <a:r>
              <a:rPr lang="en-US" b="1" dirty="0"/>
              <a:t>concern for the environment</a:t>
            </a:r>
            <a:r>
              <a:rPr lang="en-US" dirty="0"/>
              <a:t>, balanced with their expectations for uncompromised </a:t>
            </a:r>
            <a:r>
              <a:rPr lang="en-US" b="1" dirty="0"/>
              <a:t>reliability, affordability and safety.</a:t>
            </a:r>
            <a:endParaRPr lang="en-US" b="1" i="1" dirty="0"/>
          </a:p>
        </p:txBody>
      </p:sp>
      <p:sp>
        <p:nvSpPr>
          <p:cNvPr id="8" name="Text Placeholder 45"/>
          <p:cNvSpPr>
            <a:spLocks noGrp="1"/>
          </p:cNvSpPr>
          <p:nvPr>
            <p:ph type="body" sz="quarter" idx="12"/>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937456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68120" y="1049783"/>
            <a:ext cx="5832584" cy="2129534"/>
          </a:xfrm>
          <a:prstGeom prst="rect">
            <a:avLst/>
          </a:prstGeom>
        </p:spPr>
        <p:txBody>
          <a:bodyPr lIns="0" tIns="0" rIns="0" bIns="0"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cxnSp>
        <p:nvCxnSpPr>
          <p:cNvPr id="8" name="Straight Connector 7"/>
          <p:cNvCxnSpPr/>
          <p:nvPr/>
        </p:nvCxnSpPr>
        <p:spPr>
          <a:xfrm>
            <a:off x="969250" y="895350"/>
            <a:ext cx="717530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71538" y="694487"/>
            <a:ext cx="724557" cy="1769715"/>
          </a:xfrm>
          <a:prstGeom prst="rect">
            <a:avLst/>
          </a:prstGeom>
        </p:spPr>
        <p:txBody>
          <a:bodyPr wrap="none" lIns="0" tIns="0" rIns="0" bIns="0">
            <a:spAutoFit/>
          </a:bodyPr>
          <a:lstStyle/>
          <a:p>
            <a:r>
              <a:rPr lang="en-US" sz="11500" b="1" spc="-100" dirty="0">
                <a:solidFill>
                  <a:schemeClr val="bg1"/>
                </a:solidFill>
                <a:latin typeface="Arial" panose="020B0604020202020204" pitchFamily="34" charset="0"/>
                <a:cs typeface="Arial" panose="020B0604020202020204" pitchFamily="34" charset="0"/>
              </a:rPr>
              <a:t>“</a:t>
            </a:r>
            <a:endParaRPr lang="en-US" sz="11500" dirty="0">
              <a:solidFill>
                <a:schemeClr val="bg1"/>
              </a:solidFill>
            </a:endParaRPr>
          </a:p>
        </p:txBody>
      </p:sp>
      <p:cxnSp>
        <p:nvCxnSpPr>
          <p:cNvPr id="7" name="Straight Connector 6"/>
          <p:cNvCxnSpPr/>
          <p:nvPr/>
        </p:nvCxnSpPr>
        <p:spPr>
          <a:xfrm>
            <a:off x="969250" y="3333750"/>
            <a:ext cx="717530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7501387" y="2428209"/>
            <a:ext cx="724557" cy="1098855"/>
          </a:xfrm>
          <a:prstGeom prst="rect">
            <a:avLst/>
          </a:prstGeom>
        </p:spPr>
        <p:txBody>
          <a:bodyPr wrap="none" lIns="0" tIns="0" rIns="0" bIns="0">
            <a:spAutoFit/>
          </a:bodyPr>
          <a:lstStyle/>
          <a:p>
            <a:r>
              <a:rPr lang="en-US" sz="11500" b="1" spc="-100" dirty="0">
                <a:solidFill>
                  <a:schemeClr val="bg1"/>
                </a:solidFill>
                <a:latin typeface="Arial" panose="020B0604020202020204" pitchFamily="34" charset="0"/>
                <a:cs typeface="Arial" panose="020B0604020202020204" pitchFamily="34" charset="0"/>
              </a:rPr>
              <a:t>”</a:t>
            </a:r>
            <a:endParaRPr lang="en-US" sz="11500" dirty="0">
              <a:solidFill>
                <a:schemeClr val="bg1"/>
              </a:solidFill>
            </a:endParaRPr>
          </a:p>
        </p:txBody>
      </p:sp>
      <p:sp>
        <p:nvSpPr>
          <p:cNvPr id="14" name="Text Placeholder 13"/>
          <p:cNvSpPr>
            <a:spLocks noGrp="1"/>
          </p:cNvSpPr>
          <p:nvPr userDrawn="1">
            <p:ph type="body" sz="quarter" idx="11"/>
          </p:nvPr>
        </p:nvSpPr>
        <p:spPr>
          <a:xfrm>
            <a:off x="3981652" y="3431476"/>
            <a:ext cx="4244975" cy="259204"/>
          </a:xfrm>
          <a:prstGeom prst="rect">
            <a:avLst/>
          </a:prstGeom>
        </p:spPr>
        <p:txBody>
          <a:bodyPr/>
          <a:lstStyle>
            <a:lvl1pPr marL="0" indent="0" algn="r">
              <a:buNone/>
              <a:defRPr sz="1200">
                <a:solidFill>
                  <a:schemeClr val="bg1"/>
                </a:solidFill>
              </a:defRPr>
            </a:lvl1pPr>
          </a:lstStyle>
          <a:p>
            <a:pPr lvl="0"/>
            <a:r>
              <a:rPr lang="en-US" dirty="0"/>
              <a:t>Edit Master text styles</a:t>
            </a:r>
          </a:p>
        </p:txBody>
      </p:sp>
      <p:sp>
        <p:nvSpPr>
          <p:cNvPr id="9" name="Text Placeholder 45"/>
          <p:cNvSpPr>
            <a:spLocks noGrp="1"/>
          </p:cNvSpPr>
          <p:nvPr>
            <p:ph type="body" sz="quarter" idx="12"/>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9239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64049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539749" y="633413"/>
            <a:ext cx="2486900" cy="1852612"/>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2" name="Text Placeholder 21"/>
          <p:cNvSpPr>
            <a:spLocks noGrp="1"/>
          </p:cNvSpPr>
          <p:nvPr>
            <p:ph type="body" sz="quarter" idx="13"/>
          </p:nvPr>
        </p:nvSpPr>
        <p:spPr>
          <a:xfrm>
            <a:off x="3026649" y="1992879"/>
            <a:ext cx="5835997" cy="2252550"/>
          </a:xfrm>
          <a:prstGeom prst="rect">
            <a:avLst/>
          </a:prstGeom>
        </p:spPr>
        <p:txBody>
          <a:bodyPr lIns="0" tIns="0" rIns="0" bIns="0"/>
          <a:lstStyle>
            <a:lvl1pPr marL="548640" indent="-548640">
              <a:spcBef>
                <a:spcPts val="1800"/>
              </a:spcBef>
              <a:buFontTx/>
              <a:buBlip>
                <a:blip r:embed="rId2"/>
              </a:buBlip>
              <a:defRPr sz="1700">
                <a:latin typeface="Arial" panose="020B0604020202020204" pitchFamily="34" charset="0"/>
                <a:cs typeface="Arial" panose="020B0604020202020204" pitchFamily="34" charset="0"/>
              </a:defRPr>
            </a:lvl1pPr>
          </a:lstStyle>
          <a:p>
            <a:pPr lvl="0"/>
            <a:r>
              <a:rPr lang="en-US" dirty="0"/>
              <a:t>Edit Master text styles</a:t>
            </a:r>
          </a:p>
        </p:txBody>
      </p:sp>
      <p:sp>
        <p:nvSpPr>
          <p:cNvPr id="25" name="Text Placeholder 45"/>
          <p:cNvSpPr>
            <a:spLocks noGrp="1"/>
          </p:cNvSpPr>
          <p:nvPr>
            <p:ph type="body" sz="quarter" idx="14"/>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6" name="TextBox 5"/>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bg1"/>
                </a:solidFill>
              </a:rPr>
              <a:t>‹#›</a:t>
            </a:fld>
            <a:endParaRPr lang="en-US" sz="1000" dirty="0">
              <a:solidFill>
                <a:schemeClr val="bg1"/>
              </a:solidFill>
            </a:endParaRPr>
          </a:p>
        </p:txBody>
      </p:sp>
      <p:cxnSp>
        <p:nvCxnSpPr>
          <p:cNvPr id="7" name="Straight Connector 6"/>
          <p:cNvCxnSpPr/>
          <p:nvPr userDrawn="1"/>
        </p:nvCxnSpPr>
        <p:spPr>
          <a:xfrm>
            <a:off x="822960" y="4626530"/>
            <a:ext cx="0" cy="2286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419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539749" y="633413"/>
            <a:ext cx="2464708" cy="1852612"/>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2" name="Text Placeholder 21"/>
          <p:cNvSpPr>
            <a:spLocks noGrp="1"/>
          </p:cNvSpPr>
          <p:nvPr>
            <p:ph type="body" sz="quarter" idx="13"/>
          </p:nvPr>
        </p:nvSpPr>
        <p:spPr>
          <a:xfrm>
            <a:off x="4062019" y="971488"/>
            <a:ext cx="4379852" cy="2669783"/>
          </a:xfrm>
          <a:prstGeom prst="rect">
            <a:avLst/>
          </a:prstGeom>
        </p:spPr>
        <p:txBody>
          <a:bodyPr lIns="0" tIns="0" rIns="0" bIns="0" anchor="ctr" anchorCtr="0">
            <a:normAutofit/>
          </a:bodyPr>
          <a:lstStyle>
            <a:lvl1pPr marL="365760" indent="-365760">
              <a:spcBef>
                <a:spcPts val="1800"/>
              </a:spcBef>
              <a:buFontTx/>
              <a:buBlip>
                <a:blip r:embed="rId2"/>
              </a:buBlip>
              <a:defRPr sz="1600">
                <a:latin typeface="Arial" panose="020B0604020202020204" pitchFamily="34" charset="0"/>
                <a:cs typeface="Arial" panose="020B0604020202020204" pitchFamily="34" charset="0"/>
              </a:defRPr>
            </a:lvl1pPr>
          </a:lstStyle>
          <a:p>
            <a:pPr lvl="0"/>
            <a:r>
              <a:rPr lang="en-US" dirty="0"/>
              <a:t>Edit Master text styles</a:t>
            </a:r>
          </a:p>
        </p:txBody>
      </p:sp>
      <p:sp>
        <p:nvSpPr>
          <p:cNvPr id="7" name="Text Placeholder 45"/>
          <p:cNvSpPr>
            <a:spLocks noGrp="1"/>
          </p:cNvSpPr>
          <p:nvPr>
            <p:ph type="body" sz="quarter" idx="14"/>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6" name="TextBox 5"/>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bg1"/>
                </a:solidFill>
              </a:rPr>
              <a:t>‹#›</a:t>
            </a:fld>
            <a:endParaRPr lang="en-US" sz="1000" dirty="0">
              <a:solidFill>
                <a:schemeClr val="bg1"/>
              </a:solidFill>
            </a:endParaRPr>
          </a:p>
        </p:txBody>
      </p:sp>
      <p:cxnSp>
        <p:nvCxnSpPr>
          <p:cNvPr id="8" name="Straight Connector 7"/>
          <p:cNvCxnSpPr/>
          <p:nvPr userDrawn="1"/>
        </p:nvCxnSpPr>
        <p:spPr>
          <a:xfrm>
            <a:off x="822960" y="4626530"/>
            <a:ext cx="0" cy="2286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95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539749" y="633413"/>
            <a:ext cx="1991180" cy="3465512"/>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5" name="Text Placeholder 45"/>
          <p:cNvSpPr>
            <a:spLocks noGrp="1"/>
          </p:cNvSpPr>
          <p:nvPr>
            <p:ph type="body" sz="quarter" idx="14"/>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0" name="TextBox 9"/>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bg1"/>
                </a:solidFill>
              </a:rPr>
              <a:t>‹#›</a:t>
            </a:fld>
            <a:endParaRPr lang="en-US" sz="1000" dirty="0">
              <a:solidFill>
                <a:schemeClr val="bg1"/>
              </a:solidFill>
            </a:endParaRPr>
          </a:p>
        </p:txBody>
      </p:sp>
      <p:cxnSp>
        <p:nvCxnSpPr>
          <p:cNvPr id="11" name="Straight Connector 10"/>
          <p:cNvCxnSpPr/>
          <p:nvPr userDrawn="1"/>
        </p:nvCxnSpPr>
        <p:spPr>
          <a:xfrm>
            <a:off x="822960" y="4626530"/>
            <a:ext cx="0" cy="2286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5"/>
          </p:nvPr>
        </p:nvSpPr>
        <p:spPr>
          <a:xfrm>
            <a:off x="6155872" y="633413"/>
            <a:ext cx="2509496" cy="3465512"/>
          </a:xfrm>
          <a:prstGeom prst="rect">
            <a:avLst/>
          </a:prstGeom>
        </p:spPr>
        <p:txBody>
          <a:bodyPr/>
          <a:lstStyle>
            <a:lvl1pPr marL="0" indent="0">
              <a:buNone/>
              <a:defRPr sz="2400"/>
            </a:lvl1pPr>
            <a:lvl2pPr marL="0" indent="0">
              <a:buNone/>
              <a:defRPr sz="2000"/>
            </a:lvl2pPr>
            <a:lvl3pPr marL="0" indent="0">
              <a:buNone/>
              <a:defRPr sz="16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4469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380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cxnSp>
        <p:nvCxnSpPr>
          <p:cNvPr id="8" name="Straight Connector 15"/>
          <p:cNvCxnSpPr/>
          <p:nvPr userDrawn="1"/>
        </p:nvCxnSpPr>
        <p:spPr>
          <a:xfrm>
            <a:off x="220423" y="857250"/>
            <a:ext cx="8651718" cy="0"/>
          </a:xfrm>
          <a:prstGeom prst="line">
            <a:avLst/>
          </a:prstGeom>
          <a:ln>
            <a:solidFill>
              <a:srgbClr val="474C5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0423" y="205978"/>
            <a:ext cx="8651718" cy="536972"/>
          </a:xfrm>
        </p:spPr>
        <p:txBody>
          <a:bodyPr>
            <a:normAutofit/>
          </a:bodyPr>
          <a:lstStyle>
            <a:lvl1pPr algn="l">
              <a:defRPr lang="en-US" sz="3600" dirty="0">
                <a:solidFill>
                  <a:srgbClr val="474C55"/>
                </a:solidFill>
              </a:defRPr>
            </a:lvl1pPr>
          </a:lstStyle>
          <a:p>
            <a:r>
              <a:rPr lang="en-US" smtClean="0"/>
              <a:t>Click to edit Master title style</a:t>
            </a:r>
            <a:endParaRPr lang="en-US" dirty="0"/>
          </a:p>
        </p:txBody>
      </p:sp>
      <p:sp>
        <p:nvSpPr>
          <p:cNvPr id="15" name="Text Placeholder 14"/>
          <p:cNvSpPr>
            <a:spLocks noGrp="1"/>
          </p:cNvSpPr>
          <p:nvPr>
            <p:ph type="body" sz="quarter" idx="11"/>
          </p:nvPr>
        </p:nvSpPr>
        <p:spPr>
          <a:xfrm>
            <a:off x="220423" y="971550"/>
            <a:ext cx="8651718" cy="3429000"/>
          </a:xfrm>
        </p:spPr>
        <p:txBody>
          <a:bodyPr>
            <a:normAutofit/>
          </a:bodyPr>
          <a:lstStyle>
            <a:lvl1pPr>
              <a:defRPr sz="2000">
                <a:solidFill>
                  <a:srgbClr val="474C55"/>
                </a:solidFill>
              </a:defRPr>
            </a:lvl1pPr>
            <a:lvl2pPr>
              <a:defRPr sz="2000">
                <a:solidFill>
                  <a:srgbClr val="474C55"/>
                </a:solidFill>
              </a:defRPr>
            </a:lvl2pPr>
            <a:lvl3pPr>
              <a:defRPr sz="2000">
                <a:solidFill>
                  <a:srgbClr val="474C55"/>
                </a:solidFill>
              </a:defRPr>
            </a:lvl3pPr>
            <a:lvl4pPr>
              <a:defRPr sz="2000">
                <a:solidFill>
                  <a:srgbClr val="474C55"/>
                </a:solidFill>
              </a:defRPr>
            </a:lvl4pPr>
            <a:lvl5pPr>
              <a:defRPr sz="2000">
                <a:solidFill>
                  <a:srgbClr val="474C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txBox="1">
            <a:spLocks/>
          </p:cNvSpPr>
          <p:nvPr userDrawn="1"/>
        </p:nvSpPr>
        <p:spPr>
          <a:xfrm>
            <a:off x="8330571" y="4736306"/>
            <a:ext cx="381000" cy="273844"/>
          </a:xfrm>
          <a:prstGeom prst="rect">
            <a:avLst/>
          </a:prstGeom>
        </p:spPr>
        <p:txBody>
          <a:bodyPr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0E6D38-A542-428E-BF86-033143D4BAC6}" type="slidenum">
              <a:rPr lang="en-US" smtClean="0">
                <a:solidFill>
                  <a:schemeClr val="tx1">
                    <a:lumMod val="50000"/>
                  </a:schemeClr>
                </a:solidFill>
              </a:rPr>
              <a:pPr fontAlgn="auto">
                <a:spcBef>
                  <a:spcPts val="0"/>
                </a:spcBef>
                <a:spcAft>
                  <a:spcPts val="0"/>
                </a:spcAft>
                <a:defRPr/>
              </a:pPr>
              <a:t>‹#›</a:t>
            </a:fld>
            <a:endParaRPr lang="en-US" dirty="0">
              <a:solidFill>
                <a:schemeClr val="tx1">
                  <a:lumMod val="50000"/>
                </a:schemeClr>
              </a:solidFill>
            </a:endParaRPr>
          </a:p>
        </p:txBody>
      </p:sp>
      <p:cxnSp>
        <p:nvCxnSpPr>
          <p:cNvPr id="11" name="Straight Connector 24"/>
          <p:cNvCxnSpPr/>
          <p:nvPr userDrawn="1"/>
        </p:nvCxnSpPr>
        <p:spPr>
          <a:xfrm>
            <a:off x="8330571" y="4851797"/>
            <a:ext cx="0" cy="103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2"/>
          <p:cNvSpPr>
            <a:spLocks noGrp="1"/>
          </p:cNvSpPr>
          <p:nvPr>
            <p:ph type="body" sz="quarter" idx="10"/>
          </p:nvPr>
        </p:nvSpPr>
        <p:spPr>
          <a:xfrm>
            <a:off x="5568321" y="4738688"/>
            <a:ext cx="2762250" cy="207169"/>
          </a:xfrm>
        </p:spPr>
        <p:txBody>
          <a:bodyPr>
            <a:noAutofit/>
          </a:bodyPr>
          <a:lstStyle>
            <a:lvl1pPr marL="0" indent="0" algn="r">
              <a:buNone/>
              <a:defRPr sz="1200" baseline="0">
                <a:solidFill>
                  <a:schemeClr val="tx1">
                    <a:lumMod val="50000"/>
                  </a:schemeClr>
                </a:solidFill>
              </a:defRPr>
            </a:lvl1pPr>
          </a:lstStyle>
          <a:p>
            <a:pPr lvl="0"/>
            <a:r>
              <a:rPr lang="en-US" dirty="0" smtClean="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481316"/>
            <a:ext cx="931343" cy="452633"/>
          </a:xfrm>
          <a:prstGeom prst="rect">
            <a:avLst/>
          </a:prstGeom>
        </p:spPr>
      </p:pic>
      <p:cxnSp>
        <p:nvCxnSpPr>
          <p:cNvPr id="9" name="Straight Connector 24"/>
          <p:cNvCxnSpPr/>
          <p:nvPr userDrawn="1"/>
        </p:nvCxnSpPr>
        <p:spPr>
          <a:xfrm>
            <a:off x="8330571" y="4803775"/>
            <a:ext cx="0" cy="136923"/>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9388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5"/>
          <p:cNvSpPr>
            <a:spLocks noGrp="1"/>
          </p:cNvSpPr>
          <p:nvPr>
            <p:ph type="body" sz="quarter" idx="12"/>
          </p:nvPr>
        </p:nvSpPr>
        <p:spPr>
          <a:xfrm>
            <a:off x="854071" y="4625029"/>
            <a:ext cx="3163888" cy="225728"/>
          </a:xfrm>
          <a:prstGeom prst="rect">
            <a:avLst/>
          </a:prstGeom>
          <a:ln>
            <a:noFill/>
          </a:ln>
        </p:spPr>
        <p:txBody>
          <a:bodyPr/>
          <a:lstStyle>
            <a:lvl1pPr marL="0" indent="0">
              <a:buNone/>
              <a:defRPr lang="en-US" sz="1100" dirty="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1739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Rectangle 11"/>
          <p:cNvSpPr/>
          <p:nvPr userDrawn="1"/>
        </p:nvSpPr>
        <p:spPr>
          <a:xfrm>
            <a:off x="0" y="3795344"/>
            <a:ext cx="9144000" cy="450082"/>
          </a:xfrm>
          <a:prstGeom prst="rect">
            <a:avLst/>
          </a:prstGeom>
          <a:solidFill>
            <a:srgbClr val="58C3B4"/>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txBox="1">
            <a:spLocks/>
          </p:cNvSpPr>
          <p:nvPr userDrawn="1"/>
        </p:nvSpPr>
        <p:spPr>
          <a:xfrm>
            <a:off x="517225" y="3862191"/>
            <a:ext cx="8202059" cy="31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Blip>
                <a:blip r:embed="rId2"/>
              </a:buBlip>
            </a:pPr>
            <a:r>
              <a:rPr lang="en-US" sz="1600" dirty="0">
                <a:solidFill>
                  <a:schemeClr val="bg1"/>
                </a:solidFill>
                <a:latin typeface="Arial" panose="020B0604020202020204" pitchFamily="34" charset="0"/>
                <a:cs typeface="Arial" panose="020B0604020202020204" pitchFamily="34" charset="0"/>
              </a:rPr>
              <a:t>Washington’s largest and oldest utility, </a:t>
            </a:r>
            <a:r>
              <a:rPr lang="en-US" sz="1600" b="1" dirty="0">
                <a:solidFill>
                  <a:schemeClr val="bg1"/>
                </a:solidFill>
                <a:latin typeface="Arial" panose="020B0604020202020204" pitchFamily="34" charset="0"/>
                <a:cs typeface="Arial" panose="020B0604020202020204" pitchFamily="34" charset="0"/>
              </a:rPr>
              <a:t>serving 1.5 million customers </a:t>
            </a:r>
            <a:r>
              <a:rPr lang="en-US" sz="1600" dirty="0">
                <a:solidFill>
                  <a:schemeClr val="bg1"/>
                </a:solidFill>
                <a:latin typeface="Arial" panose="020B0604020202020204" pitchFamily="34" charset="0"/>
                <a:cs typeface="Arial" panose="020B0604020202020204" pitchFamily="34" charset="0"/>
              </a:rPr>
              <a:t>in 10 counties.</a:t>
            </a:r>
          </a:p>
        </p:txBody>
      </p:sp>
      <p:sp>
        <p:nvSpPr>
          <p:cNvPr id="15" name="Text Placeholder 14"/>
          <p:cNvSpPr>
            <a:spLocks noGrp="1"/>
          </p:cNvSpPr>
          <p:nvPr>
            <p:ph type="body" sz="quarter" idx="10"/>
          </p:nvPr>
        </p:nvSpPr>
        <p:spPr>
          <a:xfrm>
            <a:off x="517525" y="1176338"/>
            <a:ext cx="8201025" cy="2073275"/>
          </a:xfrm>
          <a:prstGeom prst="rect">
            <a:avLst/>
          </a:prstGeom>
        </p:spPr>
        <p:txBody>
          <a:bodyPr/>
          <a:lstStyle>
            <a:lvl1pPr marL="228600" indent="-228600">
              <a:buFontTx/>
              <a:buBlip>
                <a:blip r:embed="rId3"/>
              </a:buBlip>
              <a:defRPr sz="1600">
                <a:latin typeface="Arial" panose="020B0604020202020204" pitchFamily="34" charset="0"/>
                <a:cs typeface="Arial" panose="020B0604020202020204" pitchFamily="34" charset="0"/>
              </a:defRPr>
            </a:lvl1pPr>
            <a:lvl2pPr marL="685800" indent="-228600">
              <a:buFontTx/>
              <a:buBlip>
                <a:blip r:embed="rId4"/>
              </a:buBlip>
              <a:defRPr sz="1600">
                <a:latin typeface="Arial" panose="020B0604020202020204" pitchFamily="34" charset="0"/>
                <a:cs typeface="Arial" panose="020B0604020202020204" pitchFamily="34" charset="0"/>
              </a:defRPr>
            </a:lvl2pPr>
            <a:lvl3pPr marL="1143000" indent="-228600">
              <a:buClr>
                <a:srgbClr val="006671"/>
              </a:buClr>
              <a:buSzPct val="130000"/>
              <a:buFont typeface="Arial" panose="020B0604020202020204" pitchFamily="34" charset="0"/>
              <a:buChar cha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070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n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198289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reeform 19"/>
          <p:cNvSpPr>
            <a:spLocks/>
          </p:cNvSpPr>
          <p:nvPr userDrawn="1"/>
        </p:nvSpPr>
        <p:spPr>
          <a:xfrm>
            <a:off x="-1" y="0"/>
            <a:ext cx="9144000" cy="5143500"/>
          </a:xfrm>
          <a:custGeom>
            <a:avLst/>
            <a:gdLst>
              <a:gd name="connsiteX0" fmla="*/ 927481 w 9144000"/>
              <a:gd name="connsiteY0" fmla="*/ 620486 h 5143500"/>
              <a:gd name="connsiteX1" fmla="*/ 527958 w 9144000"/>
              <a:gd name="connsiteY1" fmla="*/ 1020009 h 5143500"/>
              <a:gd name="connsiteX2" fmla="*/ 527958 w 9144000"/>
              <a:gd name="connsiteY2" fmla="*/ 4095206 h 5143500"/>
              <a:gd name="connsiteX3" fmla="*/ 8281834 w 9144000"/>
              <a:gd name="connsiteY3" fmla="*/ 4095206 h 5143500"/>
              <a:gd name="connsiteX4" fmla="*/ 8681357 w 9144000"/>
              <a:gd name="connsiteY4" fmla="*/ 3695683 h 5143500"/>
              <a:gd name="connsiteX5" fmla="*/ 8681357 w 9144000"/>
              <a:gd name="connsiteY5" fmla="*/ 620486 h 5143500"/>
              <a:gd name="connsiteX6" fmla="*/ 0 w 9144000"/>
              <a:gd name="connsiteY6" fmla="*/ 0 h 5143500"/>
              <a:gd name="connsiteX7" fmla="*/ 9144000 w 9144000"/>
              <a:gd name="connsiteY7" fmla="*/ 0 h 5143500"/>
              <a:gd name="connsiteX8" fmla="*/ 9144000 w 9144000"/>
              <a:gd name="connsiteY8" fmla="*/ 5143500 h 5143500"/>
              <a:gd name="connsiteX9" fmla="*/ 0 w 9144000"/>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143500">
                <a:moveTo>
                  <a:pt x="927481" y="620486"/>
                </a:moveTo>
                <a:cubicBezTo>
                  <a:pt x="706831" y="620486"/>
                  <a:pt x="527958" y="799359"/>
                  <a:pt x="527958" y="1020009"/>
                </a:cubicBezTo>
                <a:lnTo>
                  <a:pt x="527958" y="4095206"/>
                </a:lnTo>
                <a:lnTo>
                  <a:pt x="8281834" y="4095206"/>
                </a:lnTo>
                <a:cubicBezTo>
                  <a:pt x="8502484" y="4095206"/>
                  <a:pt x="8681357" y="3916333"/>
                  <a:pt x="8681357" y="3695683"/>
                </a:cubicBezTo>
                <a:lnTo>
                  <a:pt x="8681357" y="620486"/>
                </a:lnTo>
                <a:close/>
                <a:moveTo>
                  <a:pt x="0" y="0"/>
                </a:moveTo>
                <a:lnTo>
                  <a:pt x="9144000" y="0"/>
                </a:lnTo>
                <a:lnTo>
                  <a:pt x="9144000" y="5143500"/>
                </a:lnTo>
                <a:lnTo>
                  <a:pt x="0" y="5143500"/>
                </a:lnTo>
                <a:close/>
              </a:path>
            </a:pathLst>
          </a:custGeom>
          <a:solidFill>
            <a:srgbClr val="5B234F"/>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en-US" dirty="0"/>
          </a:p>
        </p:txBody>
      </p:sp>
      <p:sp>
        <p:nvSpPr>
          <p:cNvPr id="21" name="Round Diagonal Corner Rectangle 20"/>
          <p:cNvSpPr>
            <a:spLocks/>
          </p:cNvSpPr>
          <p:nvPr userDrawn="1"/>
        </p:nvSpPr>
        <p:spPr>
          <a:xfrm>
            <a:off x="527958" y="621030"/>
            <a:ext cx="8153399" cy="3474720"/>
          </a:xfrm>
          <a:prstGeom prst="round2DiagRect">
            <a:avLst>
              <a:gd name="adj1" fmla="val 11498"/>
              <a:gd name="adj2" fmla="val 0"/>
            </a:avLst>
          </a:prstGeom>
          <a:gradFill flip="none" rotWithShape="1">
            <a:gsLst>
              <a:gs pos="0">
                <a:schemeClr val="tx1">
                  <a:alpha val="69000"/>
                </a:schemeClr>
              </a:gs>
              <a:gs pos="69000">
                <a:schemeClr val="tx1">
                  <a:alpha val="31000"/>
                </a:schemeClr>
              </a:gs>
            </a:gsLst>
            <a:lin ang="0" scaled="1"/>
            <a:tileRect/>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dirty="0"/>
          </a:p>
        </p:txBody>
      </p:sp>
      <p:sp>
        <p:nvSpPr>
          <p:cNvPr id="3" name="Text Placeholder 45"/>
          <p:cNvSpPr>
            <a:spLocks noGrp="1"/>
          </p:cNvSpPr>
          <p:nvPr>
            <p:ph type="body" sz="quarter" idx="14"/>
          </p:nvPr>
        </p:nvSpPr>
        <p:spPr>
          <a:xfrm>
            <a:off x="854071" y="4625029"/>
            <a:ext cx="3163888" cy="225728"/>
          </a:xfrm>
          <a:prstGeom prst="rect">
            <a:avLst/>
          </a:prstGeom>
          <a:ln>
            <a:noFill/>
          </a:ln>
        </p:spPr>
        <p:txBody>
          <a:bodyPr/>
          <a:lstStyle>
            <a:lvl1pPr marL="0" indent="0">
              <a:buNone/>
              <a:defRPr lang="en-US" sz="1100" dirty="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4" name="TextBox 3"/>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bg1"/>
                </a:solidFill>
              </a:rPr>
              <a:t>‹#›</a:t>
            </a:fld>
            <a:endParaRPr lang="en-US" sz="1000" dirty="0">
              <a:solidFill>
                <a:schemeClr val="bg1"/>
              </a:solidFill>
            </a:endParaRPr>
          </a:p>
        </p:txBody>
      </p:sp>
      <p:cxnSp>
        <p:nvCxnSpPr>
          <p:cNvPr id="5" name="Straight Connector 4"/>
          <p:cNvCxnSpPr/>
          <p:nvPr userDrawn="1"/>
        </p:nvCxnSpPr>
        <p:spPr>
          <a:xfrm>
            <a:off x="822960" y="4626530"/>
            <a:ext cx="0" cy="2286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648891" y="982164"/>
            <a:ext cx="0" cy="27432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518631"/>
            <a:ext cx="914400" cy="444399"/>
          </a:xfrm>
          <a:prstGeom prst="rect">
            <a:avLst/>
          </a:prstGeom>
        </p:spPr>
      </p:pic>
      <p:sp>
        <p:nvSpPr>
          <p:cNvPr id="24" name="Text Placeholder 23"/>
          <p:cNvSpPr>
            <a:spLocks noGrp="1"/>
          </p:cNvSpPr>
          <p:nvPr>
            <p:ph type="body" sz="quarter" idx="16"/>
          </p:nvPr>
        </p:nvSpPr>
        <p:spPr>
          <a:xfrm>
            <a:off x="4176850" y="981516"/>
            <a:ext cx="4205150" cy="2752011"/>
          </a:xfrm>
          <a:prstGeom prst="rect">
            <a:avLst/>
          </a:prstGeom>
        </p:spPr>
        <p:txBody>
          <a:bodyPr anchor="ct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27" name="Text Placeholder 21"/>
          <p:cNvSpPr>
            <a:spLocks noGrp="1"/>
          </p:cNvSpPr>
          <p:nvPr>
            <p:ph type="body" sz="quarter" idx="15"/>
          </p:nvPr>
        </p:nvSpPr>
        <p:spPr>
          <a:xfrm>
            <a:off x="766037" y="981517"/>
            <a:ext cx="2583497" cy="2752011"/>
          </a:xfrm>
          <a:prstGeom prst="rect">
            <a:avLst/>
          </a:prstGeom>
        </p:spPr>
        <p:txBody>
          <a:bodyPr anchor="ct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343608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n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14916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nd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3184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nd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114922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nd &amp; So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130364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Sol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32769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Hyd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0"/>
          </p:nvPr>
        </p:nvSpPr>
        <p:spPr>
          <a:xfrm>
            <a:off x="457200" y="1371600"/>
            <a:ext cx="8229600" cy="685800"/>
          </a:xfrm>
          <a:prstGeom prst="rect">
            <a:avLst/>
          </a:prstGeom>
        </p:spPr>
        <p:txBody>
          <a:bodyPr/>
          <a:lstStyle>
            <a:lvl1pPr marL="0" indent="0">
              <a:buNone/>
              <a:defRPr sz="4000" b="1">
                <a:solidFill>
                  <a:schemeClr val="bg1"/>
                </a:solidFill>
              </a:defRPr>
            </a:lvl1pPr>
          </a:lstStyle>
          <a:p>
            <a:pPr lvl="0"/>
            <a:r>
              <a:rPr lang="en-US" dirty="0"/>
              <a:t>Edit Master text styles</a:t>
            </a:r>
          </a:p>
        </p:txBody>
      </p:sp>
      <p:sp>
        <p:nvSpPr>
          <p:cNvPr id="3" name="Text Placeholder 18"/>
          <p:cNvSpPr>
            <a:spLocks noGrp="1"/>
          </p:cNvSpPr>
          <p:nvPr>
            <p:ph type="body" sz="quarter" idx="11"/>
          </p:nvPr>
        </p:nvSpPr>
        <p:spPr>
          <a:xfrm>
            <a:off x="457200" y="2057400"/>
            <a:ext cx="8229600" cy="482460"/>
          </a:xfrm>
          <a:prstGeom prst="rect">
            <a:avLst/>
          </a:prstGeom>
        </p:spPr>
        <p:txBody>
          <a:bodyPr/>
          <a:lstStyle>
            <a:lvl1pPr marL="0" indent="0">
              <a:buNone/>
              <a:defRPr sz="2400" b="1">
                <a:solidFill>
                  <a:schemeClr val="bg1"/>
                </a:solidFill>
              </a:defRPr>
            </a:lvl1pPr>
          </a:lstStyle>
          <a:p>
            <a:pPr lvl="0"/>
            <a:r>
              <a:rPr lang="en-US" dirty="0"/>
              <a:t>Edit Master text styles</a:t>
            </a:r>
          </a:p>
        </p:txBody>
      </p:sp>
      <p:sp>
        <p:nvSpPr>
          <p:cNvPr id="4" name="Text Placeholder 18"/>
          <p:cNvSpPr>
            <a:spLocks noGrp="1"/>
          </p:cNvSpPr>
          <p:nvPr>
            <p:ph type="body" sz="quarter" idx="13" hasCustomPrompt="1"/>
          </p:nvPr>
        </p:nvSpPr>
        <p:spPr>
          <a:xfrm>
            <a:off x="457200" y="3108960"/>
            <a:ext cx="1828800" cy="273330"/>
          </a:xfrm>
          <a:prstGeom prst="rect">
            <a:avLst/>
          </a:prstGeom>
        </p:spPr>
        <p:txBody>
          <a:bodyPr/>
          <a:lstStyle>
            <a:lvl1pPr marL="0" indent="0">
              <a:buNone/>
              <a:defRPr sz="1400" b="0">
                <a:solidFill>
                  <a:schemeClr val="bg1"/>
                </a:solidFill>
              </a:defRPr>
            </a:lvl1pPr>
          </a:lstStyle>
          <a:p>
            <a:pPr lvl="0"/>
            <a:r>
              <a:rPr lang="en-US" dirty="0"/>
              <a:t>Month 202X</a:t>
            </a:r>
          </a:p>
        </p:txBody>
      </p:sp>
    </p:spTree>
    <p:extLst>
      <p:ext uri="{BB962C8B-B14F-4D97-AF65-F5344CB8AC3E}">
        <p14:creationId xmlns:p14="http://schemas.microsoft.com/office/powerpoint/2010/main" val="284467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0.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CADB7"/>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859618" y="-652331"/>
            <a:ext cx="5699084" cy="5471480"/>
            <a:chOff x="2575398" y="-2286000"/>
            <a:chExt cx="7364156" cy="7070054"/>
          </a:xfrm>
        </p:grpSpPr>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66938" y="3770513"/>
              <a:ext cx="2085484" cy="1013541"/>
            </a:xfrm>
            <a:prstGeom prst="rect">
              <a:avLst/>
            </a:prstGeom>
          </p:spPr>
        </p:pic>
        <p:grpSp>
          <p:nvGrpSpPr>
            <p:cNvPr id="11" name="Group 10"/>
            <p:cNvGrpSpPr/>
            <p:nvPr userDrawn="1"/>
          </p:nvGrpSpPr>
          <p:grpSpPr>
            <a:xfrm>
              <a:off x="2575398" y="-2286000"/>
              <a:ext cx="7364156" cy="5728783"/>
              <a:chOff x="4195026" y="-389227"/>
              <a:chExt cx="5564745" cy="4328971"/>
            </a:xfrm>
          </p:grpSpPr>
          <p:sp>
            <p:nvSpPr>
              <p:cNvPr id="12" name="Rounded Rectangle 11"/>
              <p:cNvSpPr>
                <a:spLocks noChangeAspect="1"/>
              </p:cNvSpPr>
              <p:nvPr userDrawn="1"/>
            </p:nvSpPr>
            <p:spPr>
              <a:xfrm rot="2700000">
                <a:off x="6985513" y="-414236"/>
                <a:ext cx="2499337" cy="2549356"/>
              </a:xfrm>
              <a:prstGeom prst="roundRect">
                <a:avLst>
                  <a:gd name="adj" fmla="val 2645"/>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3" name="Rounded Rectangle 12"/>
              <p:cNvSpPr>
                <a:spLocks noChangeAspect="1"/>
              </p:cNvSpPr>
              <p:nvPr userDrawn="1"/>
            </p:nvSpPr>
            <p:spPr>
              <a:xfrm rot="2700000">
                <a:off x="8548085" y="2098727"/>
                <a:ext cx="1199682" cy="1223691"/>
              </a:xfrm>
              <a:prstGeom prst="roundRect">
                <a:avLst>
                  <a:gd name="adj" fmla="val 5978"/>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4" name="Rounded Rectangle 13"/>
              <p:cNvSpPr>
                <a:spLocks noChangeAspect="1"/>
              </p:cNvSpPr>
              <p:nvPr userDrawn="1"/>
            </p:nvSpPr>
            <p:spPr>
              <a:xfrm rot="2700000">
                <a:off x="5766758" y="1198183"/>
                <a:ext cx="1199682" cy="1223691"/>
              </a:xfrm>
              <a:prstGeom prst="roundRect">
                <a:avLst>
                  <a:gd name="adj" fmla="val 5978"/>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5" name="Rounded Rectangle 14"/>
              <p:cNvSpPr>
                <a:spLocks noChangeAspect="1"/>
              </p:cNvSpPr>
              <p:nvPr userDrawn="1"/>
            </p:nvSpPr>
            <p:spPr>
              <a:xfrm rot="2700000">
                <a:off x="7015265" y="1984498"/>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6" name="Rounded Rectangle 15"/>
              <p:cNvSpPr>
                <a:spLocks noChangeAspect="1"/>
              </p:cNvSpPr>
              <p:nvPr userDrawn="1"/>
            </p:nvSpPr>
            <p:spPr>
              <a:xfrm rot="2700000">
                <a:off x="5155879" y="2005895"/>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7" name="Rounded Rectangle 16"/>
              <p:cNvSpPr>
                <a:spLocks noChangeAspect="1"/>
              </p:cNvSpPr>
              <p:nvPr userDrawn="1"/>
            </p:nvSpPr>
            <p:spPr>
              <a:xfrm rot="2700000">
                <a:off x="6534371" y="3384388"/>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8" name="Rounded Rectangle 17"/>
              <p:cNvSpPr>
                <a:spLocks noChangeAspect="1"/>
              </p:cNvSpPr>
              <p:nvPr userDrawn="1"/>
            </p:nvSpPr>
            <p:spPr>
              <a:xfrm rot="2700000">
                <a:off x="8396702" y="3365936"/>
                <a:ext cx="549855" cy="560858"/>
              </a:xfrm>
              <a:prstGeom prst="roundRect">
                <a:avLst>
                  <a:gd name="adj" fmla="val 5978"/>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19" name="Rounded Rectangle 18"/>
              <p:cNvSpPr>
                <a:spLocks noChangeAspect="1"/>
              </p:cNvSpPr>
              <p:nvPr userDrawn="1"/>
            </p:nvSpPr>
            <p:spPr>
              <a:xfrm rot="2700000">
                <a:off x="5627577" y="580013"/>
                <a:ext cx="549855" cy="560858"/>
              </a:xfrm>
              <a:prstGeom prst="roundRect">
                <a:avLst>
                  <a:gd name="adj" fmla="val 597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sp>
            <p:nvSpPr>
              <p:cNvPr id="20" name="Rounded Rectangle 19"/>
              <p:cNvSpPr>
                <a:spLocks noChangeAspect="1"/>
              </p:cNvSpPr>
              <p:nvPr userDrawn="1"/>
            </p:nvSpPr>
            <p:spPr>
              <a:xfrm rot="2700000">
                <a:off x="4200527" y="1080935"/>
                <a:ext cx="549855" cy="560858"/>
              </a:xfrm>
              <a:prstGeom prst="roundRect">
                <a:avLst>
                  <a:gd name="adj" fmla="val 5978"/>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lt1">
                      <a:alpha val="50000"/>
                    </a:schemeClr>
                  </a:solidFill>
                </a:endParaRPr>
              </a:p>
            </p:txBody>
          </p:sp>
        </p:grpSp>
      </p:grpSp>
    </p:spTree>
    <p:extLst>
      <p:ext uri="{BB962C8B-B14F-4D97-AF65-F5344CB8AC3E}">
        <p14:creationId xmlns:p14="http://schemas.microsoft.com/office/powerpoint/2010/main" val="633766987"/>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78" r:id="rId3"/>
    <p:sldLayoutId id="2147483677" r:id="rId4"/>
    <p:sldLayoutId id="2147483687" r:id="rId5"/>
    <p:sldLayoutId id="2147483689" r:id="rId6"/>
    <p:sldLayoutId id="2147483682" r:id="rId7"/>
    <p:sldLayoutId id="2147483681" r:id="rId8"/>
    <p:sldLayoutId id="2147483674" r:id="rId9"/>
    <p:sldLayoutId id="2147483680" r:id="rId10"/>
    <p:sldLayoutId id="2147483675" r:id="rId11"/>
    <p:sldLayoutId id="2147483688" r:id="rId12"/>
    <p:sldLayoutId id="2147483684" r:id="rId13"/>
    <p:sldLayoutId id="2147483670" r:id="rId14"/>
    <p:sldLayoutId id="2147483685" r:id="rId15"/>
    <p:sldLayoutId id="2147483673" r:id="rId16"/>
    <p:sldLayoutId id="2147483676" r:id="rId17"/>
    <p:sldLayoutId id="2147483686"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CADB7"/>
        </a:solidFill>
        <a:effectLst/>
      </p:bgPr>
    </p:bg>
    <p:spTree>
      <p:nvGrpSpPr>
        <p:cNvPr id="1" name=""/>
        <p:cNvGrpSpPr/>
        <p:nvPr/>
      </p:nvGrpSpPr>
      <p:grpSpPr>
        <a:xfrm>
          <a:off x="0" y="0"/>
          <a:ext cx="0" cy="0"/>
          <a:chOff x="0" y="0"/>
          <a:chExt cx="0" cy="0"/>
        </a:xfrm>
      </p:grpSpPr>
      <p:sp>
        <p:nvSpPr>
          <p:cNvPr id="23" name="TextBox 22"/>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bg1"/>
                </a:solidFill>
              </a:rPr>
              <a:t>‹#›</a:t>
            </a:fld>
            <a:endParaRPr lang="en-US" sz="1000" dirty="0">
              <a:solidFill>
                <a:schemeClr val="bg1"/>
              </a:solidFill>
            </a:endParaRPr>
          </a:p>
        </p:txBody>
      </p:sp>
      <p:cxnSp>
        <p:nvCxnSpPr>
          <p:cNvPr id="24" name="Straight Connector 23"/>
          <p:cNvCxnSpPr/>
          <p:nvPr userDrawn="1"/>
        </p:nvCxnSpPr>
        <p:spPr>
          <a:xfrm>
            <a:off x="822960" y="4626530"/>
            <a:ext cx="0" cy="2286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2400" y="4518631"/>
            <a:ext cx="914400" cy="444399"/>
          </a:xfrm>
          <a:prstGeom prst="rect">
            <a:avLst/>
          </a:prstGeom>
        </p:spPr>
      </p:pic>
    </p:spTree>
    <p:extLst>
      <p:ext uri="{BB962C8B-B14F-4D97-AF65-F5344CB8AC3E}">
        <p14:creationId xmlns:p14="http://schemas.microsoft.com/office/powerpoint/2010/main" val="192337088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8C3B4"/>
        </a:solidFill>
        <a:effectLst/>
      </p:bgPr>
    </p:bg>
    <p:spTree>
      <p:nvGrpSpPr>
        <p:cNvPr id="1" name=""/>
        <p:cNvGrpSpPr/>
        <p:nvPr/>
      </p:nvGrpSpPr>
      <p:grpSpPr>
        <a:xfrm>
          <a:off x="0" y="0"/>
          <a:ext cx="0" cy="0"/>
          <a:chOff x="0" y="0"/>
          <a:chExt cx="0" cy="0"/>
        </a:xfrm>
      </p:grpSpPr>
      <p:sp>
        <p:nvSpPr>
          <p:cNvPr id="16" name="Rectangle 15"/>
          <p:cNvSpPr/>
          <p:nvPr userDrawn="1"/>
        </p:nvSpPr>
        <p:spPr>
          <a:xfrm>
            <a:off x="3352800" y="0"/>
            <a:ext cx="5791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72400" y="4518631"/>
            <a:ext cx="914400" cy="444398"/>
          </a:xfrm>
          <a:prstGeom prst="rect">
            <a:avLst/>
          </a:prstGeom>
        </p:spPr>
      </p:pic>
    </p:spTree>
    <p:extLst>
      <p:ext uri="{BB962C8B-B14F-4D97-AF65-F5344CB8AC3E}">
        <p14:creationId xmlns:p14="http://schemas.microsoft.com/office/powerpoint/2010/main" val="171458634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5" r:id="rId3"/>
    <p:sldLayoutId id="2147483666" r:id="rId4"/>
    <p:sldLayoutId id="21474836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extBox 17"/>
          <p:cNvSpPr txBox="1"/>
          <p:nvPr userDrawn="1"/>
        </p:nvSpPr>
        <p:spPr>
          <a:xfrm>
            <a:off x="457200" y="4617720"/>
            <a:ext cx="381000" cy="246221"/>
          </a:xfrm>
          <a:prstGeom prst="rect">
            <a:avLst/>
          </a:prstGeom>
          <a:noFill/>
        </p:spPr>
        <p:txBody>
          <a:bodyPr wrap="square" rtlCol="0">
            <a:spAutoFit/>
          </a:bodyPr>
          <a:lstStyle/>
          <a:p>
            <a:fld id="{745763F2-DDEA-4923-9735-C5A6327E1624}" type="slidenum">
              <a:rPr lang="en-US" sz="1000" smtClean="0">
                <a:solidFill>
                  <a:schemeClr val="tx1"/>
                </a:solidFill>
              </a:rPr>
              <a:t>‹#›</a:t>
            </a:fld>
            <a:endParaRPr lang="en-US" sz="1000" dirty="0">
              <a:solidFill>
                <a:schemeClr val="tx1"/>
              </a:solidFill>
            </a:endParaRPr>
          </a:p>
        </p:txBody>
      </p:sp>
      <p:cxnSp>
        <p:nvCxnSpPr>
          <p:cNvPr id="19" name="Straight Connector 18"/>
          <p:cNvCxnSpPr/>
          <p:nvPr userDrawn="1"/>
        </p:nvCxnSpPr>
        <p:spPr>
          <a:xfrm>
            <a:off x="822960" y="4626530"/>
            <a:ext cx="0" cy="2286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4518631"/>
            <a:ext cx="914400" cy="444398"/>
          </a:xfrm>
          <a:prstGeom prst="rect">
            <a:avLst/>
          </a:prstGeom>
        </p:spPr>
      </p:pic>
    </p:spTree>
    <p:extLst>
      <p:ext uri="{BB962C8B-B14F-4D97-AF65-F5344CB8AC3E}">
        <p14:creationId xmlns:p14="http://schemas.microsoft.com/office/powerpoint/2010/main" val="2177278197"/>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6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tel:+1425-452-7300"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PSE.com"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mailto:liv.terueljohannesson@pse.com"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32.jpeg"/><Relationship Id="rId4" Type="http://schemas.openxmlformats.org/officeDocument/2006/relationships/hyperlink" Target="http://www.ps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mschelps.org/"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hyperlink" Target="https://byrdbarrplace.org/" TargetMode="External"/><Relationship Id="rId4" Type="http://schemas.openxmlformats.org/officeDocument/2006/relationships/hyperlink" Target="https://hopelink.org/need-help/ener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mschelps.org/"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hyperlink" Target="https://byrdbarrplace.org/" TargetMode="External"/><Relationship Id="rId4" Type="http://schemas.openxmlformats.org/officeDocument/2006/relationships/hyperlink" Target="https://hopelink.org/need-help/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Bill Assistance Program</a:t>
            </a:r>
          </a:p>
        </p:txBody>
      </p:sp>
      <p:sp>
        <p:nvSpPr>
          <p:cNvPr id="11" name="Text Placeholder 10"/>
          <p:cNvSpPr>
            <a:spLocks noGrp="1"/>
          </p:cNvSpPr>
          <p:nvPr>
            <p:ph type="body" sz="quarter" idx="11"/>
          </p:nvPr>
        </p:nvSpPr>
        <p:spPr/>
        <p:txBody>
          <a:bodyPr/>
          <a:lstStyle/>
          <a:p>
            <a:r>
              <a:rPr lang="en-US" sz="2800" dirty="0"/>
              <a:t>Help to pay your bills</a:t>
            </a:r>
          </a:p>
        </p:txBody>
      </p:sp>
      <p:sp>
        <p:nvSpPr>
          <p:cNvPr id="12" name="Text Placeholder 11"/>
          <p:cNvSpPr>
            <a:spLocks noGrp="1"/>
          </p:cNvSpPr>
          <p:nvPr>
            <p:ph type="body" sz="quarter" idx="13"/>
          </p:nvPr>
        </p:nvSpPr>
        <p:spPr/>
        <p:txBody>
          <a:bodyPr/>
          <a:lstStyle/>
          <a:p>
            <a:r>
              <a:rPr lang="en-US" dirty="0"/>
              <a:t>PSE 2022</a:t>
            </a:r>
          </a:p>
        </p:txBody>
      </p:sp>
    </p:spTree>
    <p:extLst>
      <p:ext uri="{BB962C8B-B14F-4D97-AF65-F5344CB8AC3E}">
        <p14:creationId xmlns:p14="http://schemas.microsoft.com/office/powerpoint/2010/main" val="228323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5D48"/>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dirty="0"/>
          </a:p>
        </p:txBody>
      </p:sp>
      <p:sp>
        <p:nvSpPr>
          <p:cNvPr id="9" name="Text Placeholder 8"/>
          <p:cNvSpPr>
            <a:spLocks noGrp="1"/>
          </p:cNvSpPr>
          <p:nvPr>
            <p:ph type="body" sz="quarter" idx="13"/>
          </p:nvPr>
        </p:nvSpPr>
        <p:spPr/>
        <p:txBody>
          <a:bodyPr>
            <a:normAutofit/>
          </a:bodyPr>
          <a:lstStyle/>
          <a:p>
            <a:r>
              <a:rPr lang="en-US" sz="1800" dirty="0"/>
              <a:t>Provides short-term, emergency bill payment assistance to PSE customers facing financial difficulties.</a:t>
            </a:r>
          </a:p>
          <a:p>
            <a:r>
              <a:rPr lang="en-US" sz="1800" dirty="0"/>
              <a:t>The funding are contributions from other PSE customers.</a:t>
            </a:r>
          </a:p>
        </p:txBody>
      </p:sp>
      <p:sp>
        <p:nvSpPr>
          <p:cNvPr id="12" name="TextBox 11"/>
          <p:cNvSpPr txBox="1"/>
          <p:nvPr/>
        </p:nvSpPr>
        <p:spPr>
          <a:xfrm>
            <a:off x="63609" y="367833"/>
            <a:ext cx="3263789" cy="2269852"/>
          </a:xfrm>
          <a:prstGeom prst="rect">
            <a:avLst/>
          </a:prstGeom>
          <a:noFill/>
        </p:spPr>
        <p:txBody>
          <a:bodyPr wrap="square" rtlCol="0">
            <a:spAutoFit/>
          </a:bodyPr>
          <a:lstStyle/>
          <a:p>
            <a:r>
              <a:rPr lang="en-US" sz="3200" b="1" dirty="0">
                <a:solidFill>
                  <a:schemeClr val="bg1"/>
                </a:solidFill>
              </a:rPr>
              <a:t>What is </a:t>
            </a:r>
          </a:p>
          <a:p>
            <a:r>
              <a:rPr lang="en-US" sz="3200" b="1" dirty="0">
                <a:solidFill>
                  <a:schemeClr val="bg1"/>
                </a:solidFill>
              </a:rPr>
              <a:t>The Salvation Army Warm Home Fund?</a:t>
            </a:r>
          </a:p>
          <a:p>
            <a:endParaRPr lang="en-US" dirty="0"/>
          </a:p>
        </p:txBody>
      </p:sp>
      <p:grpSp>
        <p:nvGrpSpPr>
          <p:cNvPr id="6" name="Group 5"/>
          <p:cNvGrpSpPr>
            <a:grpSpLocks noChangeAspect="1"/>
          </p:cNvGrpSpPr>
          <p:nvPr/>
        </p:nvGrpSpPr>
        <p:grpSpPr>
          <a:xfrm>
            <a:off x="1386471" y="3023204"/>
            <a:ext cx="618067" cy="618067"/>
            <a:chOff x="7288213" y="727076"/>
            <a:chExt cx="152400" cy="152400"/>
          </a:xfrm>
          <a:solidFill>
            <a:schemeClr val="bg1"/>
          </a:solidFill>
        </p:grpSpPr>
        <p:sp>
          <p:nvSpPr>
            <p:cNvPr id="8" name="Freeform 1534"/>
            <p:cNvSpPr>
              <a:spLocks noEditPoints="1"/>
            </p:cNvSpPr>
            <p:nvPr/>
          </p:nvSpPr>
          <p:spPr bwMode="auto">
            <a:xfrm>
              <a:off x="7332663" y="727076"/>
              <a:ext cx="63500" cy="63500"/>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6" y="8"/>
                    <a:pt x="32" y="13"/>
                    <a:pt x="32" y="20"/>
                  </a:cubicBezTo>
                  <a:cubicBezTo>
                    <a:pt x="32" y="26"/>
                    <a:pt x="26" y="32"/>
                    <a:pt x="20" y="32"/>
                  </a:cubicBezTo>
                  <a:cubicBezTo>
                    <a:pt x="13" y="32"/>
                    <a:pt x="8" y="26"/>
                    <a:pt x="8" y="20"/>
                  </a:cubicBezTo>
                  <a:cubicBezTo>
                    <a:pt x="8" y="13"/>
                    <a:pt x="13"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0" name="Freeform 1535"/>
            <p:cNvSpPr>
              <a:spLocks noEditPoints="1"/>
            </p:cNvSpPr>
            <p:nvPr/>
          </p:nvSpPr>
          <p:spPr bwMode="auto">
            <a:xfrm>
              <a:off x="7288213" y="795338"/>
              <a:ext cx="152400" cy="84138"/>
            </a:xfrm>
            <a:custGeom>
              <a:avLst/>
              <a:gdLst>
                <a:gd name="T0" fmla="*/ 82 w 96"/>
                <a:gd name="T1" fmla="*/ 18 h 53"/>
                <a:gd name="T2" fmla="*/ 79 w 96"/>
                <a:gd name="T3" fmla="*/ 17 h 53"/>
                <a:gd name="T4" fmla="*/ 52 w 96"/>
                <a:gd name="T5" fmla="*/ 24 h 53"/>
                <a:gd name="T6" fmla="*/ 46 w 96"/>
                <a:gd name="T7" fmla="*/ 20 h 53"/>
                <a:gd name="T8" fmla="*/ 50 w 96"/>
                <a:gd name="T9" fmla="*/ 16 h 53"/>
                <a:gd name="T10" fmla="*/ 51 w 96"/>
                <a:gd name="T11" fmla="*/ 11 h 53"/>
                <a:gd name="T12" fmla="*/ 47 w 96"/>
                <a:gd name="T13" fmla="*/ 3 h 53"/>
                <a:gd name="T14" fmla="*/ 42 w 96"/>
                <a:gd name="T15" fmla="*/ 1 h 53"/>
                <a:gd name="T16" fmla="*/ 23 w 96"/>
                <a:gd name="T17" fmla="*/ 7 h 53"/>
                <a:gd name="T18" fmla="*/ 20 w 96"/>
                <a:gd name="T19" fmla="*/ 5 h 53"/>
                <a:gd name="T20" fmla="*/ 4 w 96"/>
                <a:gd name="T21" fmla="*/ 5 h 53"/>
                <a:gd name="T22" fmla="*/ 0 w 96"/>
                <a:gd name="T23" fmla="*/ 9 h 53"/>
                <a:gd name="T24" fmla="*/ 0 w 96"/>
                <a:gd name="T25" fmla="*/ 41 h 53"/>
                <a:gd name="T26" fmla="*/ 4 w 96"/>
                <a:gd name="T27" fmla="*/ 45 h 53"/>
                <a:gd name="T28" fmla="*/ 20 w 96"/>
                <a:gd name="T29" fmla="*/ 45 h 53"/>
                <a:gd name="T30" fmla="*/ 23 w 96"/>
                <a:gd name="T31" fmla="*/ 42 h 53"/>
                <a:gd name="T32" fmla="*/ 50 w 96"/>
                <a:gd name="T33" fmla="*/ 52 h 53"/>
                <a:gd name="T34" fmla="*/ 52 w 96"/>
                <a:gd name="T35" fmla="*/ 53 h 53"/>
                <a:gd name="T36" fmla="*/ 53 w 96"/>
                <a:gd name="T37" fmla="*/ 52 h 53"/>
                <a:gd name="T38" fmla="*/ 93 w 96"/>
                <a:gd name="T39" fmla="*/ 36 h 53"/>
                <a:gd name="T40" fmla="*/ 96 w 96"/>
                <a:gd name="T41" fmla="*/ 33 h 53"/>
                <a:gd name="T42" fmla="*/ 94 w 96"/>
                <a:gd name="T43" fmla="*/ 30 h 53"/>
                <a:gd name="T44" fmla="*/ 82 w 96"/>
                <a:gd name="T45" fmla="*/ 18 h 53"/>
                <a:gd name="T46" fmla="*/ 8 w 96"/>
                <a:gd name="T47" fmla="*/ 37 h 53"/>
                <a:gd name="T48" fmla="*/ 8 w 96"/>
                <a:gd name="T49" fmla="*/ 13 h 53"/>
                <a:gd name="T50" fmla="*/ 16 w 96"/>
                <a:gd name="T51" fmla="*/ 13 h 53"/>
                <a:gd name="T52" fmla="*/ 16 w 96"/>
                <a:gd name="T53" fmla="*/ 37 h 53"/>
                <a:gd name="T54" fmla="*/ 8 w 96"/>
                <a:gd name="T55" fmla="*/ 37 h 53"/>
                <a:gd name="T56" fmla="*/ 52 w 96"/>
                <a:gd name="T57" fmla="*/ 44 h 53"/>
                <a:gd name="T58" fmla="*/ 24 w 96"/>
                <a:gd name="T59" fmla="*/ 34 h 53"/>
                <a:gd name="T60" fmla="*/ 24 w 96"/>
                <a:gd name="T61" fmla="*/ 16 h 53"/>
                <a:gd name="T62" fmla="*/ 42 w 96"/>
                <a:gd name="T63" fmla="*/ 10 h 53"/>
                <a:gd name="T64" fmla="*/ 43 w 96"/>
                <a:gd name="T65" fmla="*/ 12 h 53"/>
                <a:gd name="T66" fmla="*/ 37 w 96"/>
                <a:gd name="T67" fmla="*/ 18 h 53"/>
                <a:gd name="T68" fmla="*/ 36 w 96"/>
                <a:gd name="T69" fmla="*/ 21 h 53"/>
                <a:gd name="T70" fmla="*/ 37 w 96"/>
                <a:gd name="T71" fmla="*/ 24 h 53"/>
                <a:gd name="T72" fmla="*/ 49 w 96"/>
                <a:gd name="T73" fmla="*/ 32 h 53"/>
                <a:gd name="T74" fmla="*/ 53 w 96"/>
                <a:gd name="T75" fmla="*/ 33 h 53"/>
                <a:gd name="T76" fmla="*/ 78 w 96"/>
                <a:gd name="T77" fmla="*/ 25 h 53"/>
                <a:gd name="T78" fmla="*/ 85 w 96"/>
                <a:gd name="T79" fmla="*/ 31 h 53"/>
                <a:gd name="T80" fmla="*/ 52 w 96"/>
                <a:gd name="T8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53">
                  <a:moveTo>
                    <a:pt x="82" y="18"/>
                  </a:moveTo>
                  <a:cubicBezTo>
                    <a:pt x="81" y="17"/>
                    <a:pt x="80" y="16"/>
                    <a:pt x="79" y="17"/>
                  </a:cubicBezTo>
                  <a:cubicBezTo>
                    <a:pt x="52" y="24"/>
                    <a:pt x="52" y="24"/>
                    <a:pt x="52" y="24"/>
                  </a:cubicBezTo>
                  <a:cubicBezTo>
                    <a:pt x="46" y="20"/>
                    <a:pt x="46" y="20"/>
                    <a:pt x="46" y="20"/>
                  </a:cubicBezTo>
                  <a:cubicBezTo>
                    <a:pt x="50" y="16"/>
                    <a:pt x="50" y="16"/>
                    <a:pt x="50" y="16"/>
                  </a:cubicBezTo>
                  <a:cubicBezTo>
                    <a:pt x="52" y="14"/>
                    <a:pt x="52" y="12"/>
                    <a:pt x="51" y="11"/>
                  </a:cubicBezTo>
                  <a:cubicBezTo>
                    <a:pt x="47" y="3"/>
                    <a:pt x="47" y="3"/>
                    <a:pt x="47" y="3"/>
                  </a:cubicBezTo>
                  <a:cubicBezTo>
                    <a:pt x="46" y="1"/>
                    <a:pt x="44" y="0"/>
                    <a:pt x="42" y="1"/>
                  </a:cubicBezTo>
                  <a:cubicBezTo>
                    <a:pt x="23" y="7"/>
                    <a:pt x="23" y="7"/>
                    <a:pt x="23" y="7"/>
                  </a:cubicBezTo>
                  <a:cubicBezTo>
                    <a:pt x="23" y="6"/>
                    <a:pt x="21" y="5"/>
                    <a:pt x="20" y="5"/>
                  </a:cubicBezTo>
                  <a:cubicBezTo>
                    <a:pt x="4" y="5"/>
                    <a:pt x="4" y="5"/>
                    <a:pt x="4" y="5"/>
                  </a:cubicBezTo>
                  <a:cubicBezTo>
                    <a:pt x="1" y="5"/>
                    <a:pt x="0" y="6"/>
                    <a:pt x="0" y="9"/>
                  </a:cubicBezTo>
                  <a:cubicBezTo>
                    <a:pt x="0" y="41"/>
                    <a:pt x="0" y="41"/>
                    <a:pt x="0" y="41"/>
                  </a:cubicBezTo>
                  <a:cubicBezTo>
                    <a:pt x="0" y="43"/>
                    <a:pt x="1" y="45"/>
                    <a:pt x="4" y="45"/>
                  </a:cubicBezTo>
                  <a:cubicBezTo>
                    <a:pt x="20" y="45"/>
                    <a:pt x="20" y="45"/>
                    <a:pt x="20" y="45"/>
                  </a:cubicBezTo>
                  <a:cubicBezTo>
                    <a:pt x="21" y="45"/>
                    <a:pt x="23" y="44"/>
                    <a:pt x="23" y="42"/>
                  </a:cubicBezTo>
                  <a:cubicBezTo>
                    <a:pt x="50" y="52"/>
                    <a:pt x="50" y="52"/>
                    <a:pt x="50" y="52"/>
                  </a:cubicBezTo>
                  <a:cubicBezTo>
                    <a:pt x="51" y="53"/>
                    <a:pt x="51" y="53"/>
                    <a:pt x="52" y="53"/>
                  </a:cubicBezTo>
                  <a:cubicBezTo>
                    <a:pt x="52" y="53"/>
                    <a:pt x="53" y="53"/>
                    <a:pt x="53" y="52"/>
                  </a:cubicBezTo>
                  <a:cubicBezTo>
                    <a:pt x="93" y="36"/>
                    <a:pt x="93" y="36"/>
                    <a:pt x="93" y="36"/>
                  </a:cubicBezTo>
                  <a:cubicBezTo>
                    <a:pt x="94" y="36"/>
                    <a:pt x="95" y="35"/>
                    <a:pt x="96" y="33"/>
                  </a:cubicBezTo>
                  <a:cubicBezTo>
                    <a:pt x="96" y="32"/>
                    <a:pt x="95" y="31"/>
                    <a:pt x="94" y="30"/>
                  </a:cubicBezTo>
                  <a:lnTo>
                    <a:pt x="82" y="18"/>
                  </a:lnTo>
                  <a:close/>
                  <a:moveTo>
                    <a:pt x="8" y="37"/>
                  </a:moveTo>
                  <a:cubicBezTo>
                    <a:pt x="8" y="13"/>
                    <a:pt x="8" y="13"/>
                    <a:pt x="8" y="13"/>
                  </a:cubicBezTo>
                  <a:cubicBezTo>
                    <a:pt x="16" y="13"/>
                    <a:pt x="16" y="13"/>
                    <a:pt x="16" y="13"/>
                  </a:cubicBezTo>
                  <a:cubicBezTo>
                    <a:pt x="16" y="37"/>
                    <a:pt x="16" y="37"/>
                    <a:pt x="16" y="37"/>
                  </a:cubicBezTo>
                  <a:lnTo>
                    <a:pt x="8" y="37"/>
                  </a:lnTo>
                  <a:close/>
                  <a:moveTo>
                    <a:pt x="52" y="44"/>
                  </a:moveTo>
                  <a:cubicBezTo>
                    <a:pt x="24" y="34"/>
                    <a:pt x="24" y="34"/>
                    <a:pt x="24" y="34"/>
                  </a:cubicBezTo>
                  <a:cubicBezTo>
                    <a:pt x="24" y="16"/>
                    <a:pt x="24" y="16"/>
                    <a:pt x="24" y="16"/>
                  </a:cubicBezTo>
                  <a:cubicBezTo>
                    <a:pt x="42" y="10"/>
                    <a:pt x="42" y="10"/>
                    <a:pt x="42" y="10"/>
                  </a:cubicBezTo>
                  <a:cubicBezTo>
                    <a:pt x="43" y="12"/>
                    <a:pt x="43" y="12"/>
                    <a:pt x="43" y="12"/>
                  </a:cubicBezTo>
                  <a:cubicBezTo>
                    <a:pt x="37" y="18"/>
                    <a:pt x="37" y="18"/>
                    <a:pt x="37" y="18"/>
                  </a:cubicBezTo>
                  <a:cubicBezTo>
                    <a:pt x="36" y="19"/>
                    <a:pt x="36" y="20"/>
                    <a:pt x="36" y="21"/>
                  </a:cubicBezTo>
                  <a:cubicBezTo>
                    <a:pt x="36" y="22"/>
                    <a:pt x="36" y="23"/>
                    <a:pt x="37" y="24"/>
                  </a:cubicBezTo>
                  <a:cubicBezTo>
                    <a:pt x="49" y="32"/>
                    <a:pt x="49" y="32"/>
                    <a:pt x="49" y="32"/>
                  </a:cubicBezTo>
                  <a:cubicBezTo>
                    <a:pt x="50" y="33"/>
                    <a:pt x="52" y="33"/>
                    <a:pt x="53" y="33"/>
                  </a:cubicBezTo>
                  <a:cubicBezTo>
                    <a:pt x="78" y="25"/>
                    <a:pt x="78" y="25"/>
                    <a:pt x="78" y="25"/>
                  </a:cubicBezTo>
                  <a:cubicBezTo>
                    <a:pt x="85" y="31"/>
                    <a:pt x="85" y="31"/>
                    <a:pt x="85" y="31"/>
                  </a:cubicBezTo>
                  <a:lnTo>
                    <a:pt x="5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30813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dirty="0"/>
          </a:p>
        </p:txBody>
      </p:sp>
      <p:sp>
        <p:nvSpPr>
          <p:cNvPr id="12" name="TextBox 11"/>
          <p:cNvSpPr txBox="1"/>
          <p:nvPr/>
        </p:nvSpPr>
        <p:spPr>
          <a:xfrm>
            <a:off x="63611" y="365759"/>
            <a:ext cx="3238389" cy="1784773"/>
          </a:xfrm>
          <a:prstGeom prst="rect">
            <a:avLst/>
          </a:prstGeom>
          <a:noFill/>
        </p:spPr>
        <p:txBody>
          <a:bodyPr wrap="square" rtlCol="0">
            <a:spAutoFit/>
          </a:bodyPr>
          <a:lstStyle/>
          <a:p>
            <a:r>
              <a:rPr lang="en-US" sz="3200" b="1" dirty="0">
                <a:solidFill>
                  <a:schemeClr val="bg1"/>
                </a:solidFill>
              </a:rPr>
              <a:t>STEP 1:</a:t>
            </a:r>
          </a:p>
          <a:p>
            <a:r>
              <a:rPr lang="en-US" sz="3200" b="1" dirty="0">
                <a:solidFill>
                  <a:schemeClr val="bg1"/>
                </a:solidFill>
              </a:rPr>
              <a:t>Call your local county agency</a:t>
            </a:r>
          </a:p>
          <a:p>
            <a:endParaRPr lang="en-US" dirty="0"/>
          </a:p>
        </p:txBody>
      </p:sp>
      <p:sp>
        <p:nvSpPr>
          <p:cNvPr id="3" name="Rectangle 2"/>
          <p:cNvSpPr/>
          <p:nvPr/>
        </p:nvSpPr>
        <p:spPr>
          <a:xfrm>
            <a:off x="3589813" y="365760"/>
            <a:ext cx="4572000" cy="1477328"/>
          </a:xfrm>
          <a:prstGeom prst="rect">
            <a:avLst/>
          </a:prstGeom>
        </p:spPr>
        <p:txBody>
          <a:bodyPr lIns="91440" tIns="45720" rIns="91440" bIns="45720" anchor="t">
            <a:spAutoFit/>
          </a:bodyPr>
          <a:lstStyle/>
          <a:p>
            <a:r>
              <a:rPr lang="en-US" sz="1800" dirty="0">
                <a:latin typeface="Arial"/>
                <a:cs typeface="Arial"/>
              </a:rPr>
              <a:t>The Salvation Army Warm Fund is administered through your local Salvation Army. Contact them to see if you qualify and to apply for these assistance programs.</a:t>
            </a:r>
          </a:p>
        </p:txBody>
      </p:sp>
      <p:grpSp>
        <p:nvGrpSpPr>
          <p:cNvPr id="8" name="Group 7"/>
          <p:cNvGrpSpPr>
            <a:grpSpLocks noChangeAspect="1"/>
          </p:cNvGrpSpPr>
          <p:nvPr/>
        </p:nvGrpSpPr>
        <p:grpSpPr>
          <a:xfrm>
            <a:off x="1330739" y="2854384"/>
            <a:ext cx="629258" cy="629258"/>
            <a:chOff x="4651376" y="2849563"/>
            <a:chExt cx="131763" cy="131763"/>
          </a:xfrm>
          <a:solidFill>
            <a:schemeClr val="bg1"/>
          </a:solidFill>
        </p:grpSpPr>
        <p:sp>
          <p:nvSpPr>
            <p:cNvPr id="9" name="Freeform 1636"/>
            <p:cNvSpPr>
              <a:spLocks/>
            </p:cNvSpPr>
            <p:nvPr/>
          </p:nvSpPr>
          <p:spPr bwMode="auto">
            <a:xfrm>
              <a:off x="4721226" y="2849563"/>
              <a:ext cx="61913" cy="61913"/>
            </a:xfrm>
            <a:custGeom>
              <a:avLst/>
              <a:gdLst>
                <a:gd name="T0" fmla="*/ 32 w 39"/>
                <a:gd name="T1" fmla="*/ 31 h 39"/>
                <a:gd name="T2" fmla="*/ 14 w 39"/>
                <a:gd name="T3" fmla="*/ 31 h 39"/>
                <a:gd name="T4" fmla="*/ 39 w 39"/>
                <a:gd name="T5" fmla="*/ 6 h 39"/>
                <a:gd name="T6" fmla="*/ 34 w 39"/>
                <a:gd name="T7" fmla="*/ 0 h 39"/>
                <a:gd name="T8" fmla="*/ 8 w 39"/>
                <a:gd name="T9" fmla="*/ 25 h 39"/>
                <a:gd name="T10" fmla="*/ 8 w 39"/>
                <a:gd name="T11" fmla="*/ 7 h 39"/>
                <a:gd name="T12" fmla="*/ 0 w 39"/>
                <a:gd name="T13" fmla="*/ 7 h 39"/>
                <a:gd name="T14" fmla="*/ 0 w 39"/>
                <a:gd name="T15" fmla="*/ 39 h 39"/>
                <a:gd name="T16" fmla="*/ 32 w 39"/>
                <a:gd name="T17" fmla="*/ 39 h 39"/>
                <a:gd name="T18" fmla="*/ 32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2" y="31"/>
                  </a:moveTo>
                  <a:lnTo>
                    <a:pt x="14" y="31"/>
                  </a:lnTo>
                  <a:lnTo>
                    <a:pt x="39" y="6"/>
                  </a:lnTo>
                  <a:lnTo>
                    <a:pt x="34" y="0"/>
                  </a:lnTo>
                  <a:lnTo>
                    <a:pt x="8" y="25"/>
                  </a:lnTo>
                  <a:lnTo>
                    <a:pt x="8" y="7"/>
                  </a:lnTo>
                  <a:lnTo>
                    <a:pt x="0" y="7"/>
                  </a:lnTo>
                  <a:lnTo>
                    <a:pt x="0" y="39"/>
                  </a:lnTo>
                  <a:lnTo>
                    <a:pt x="32" y="39"/>
                  </a:lnTo>
                  <a:lnTo>
                    <a:pt x="3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0" name="Freeform 1637"/>
            <p:cNvSpPr>
              <a:spLocks noEditPoints="1"/>
            </p:cNvSpPr>
            <p:nvPr/>
          </p:nvSpPr>
          <p:spPr bwMode="auto">
            <a:xfrm>
              <a:off x="4651376" y="2860676"/>
              <a:ext cx="120650" cy="120650"/>
            </a:xfrm>
            <a:custGeom>
              <a:avLst/>
              <a:gdLst>
                <a:gd name="T0" fmla="*/ 68 w 76"/>
                <a:gd name="T1" fmla="*/ 44 h 76"/>
                <a:gd name="T2" fmla="*/ 52 w 76"/>
                <a:gd name="T3" fmla="*/ 44 h 76"/>
                <a:gd name="T4" fmla="*/ 44 w 76"/>
                <a:gd name="T5" fmla="*/ 51 h 76"/>
                <a:gd name="T6" fmla="*/ 25 w 76"/>
                <a:gd name="T7" fmla="*/ 32 h 76"/>
                <a:gd name="T8" fmla="*/ 32 w 76"/>
                <a:gd name="T9" fmla="*/ 24 h 76"/>
                <a:gd name="T10" fmla="*/ 32 w 76"/>
                <a:gd name="T11" fmla="*/ 8 h 76"/>
                <a:gd name="T12" fmla="*/ 24 w 76"/>
                <a:gd name="T13" fmla="*/ 0 h 76"/>
                <a:gd name="T14" fmla="*/ 8 w 76"/>
                <a:gd name="T15" fmla="*/ 0 h 76"/>
                <a:gd name="T16" fmla="*/ 0 w 76"/>
                <a:gd name="T17" fmla="*/ 8 h 76"/>
                <a:gd name="T18" fmla="*/ 0 w 76"/>
                <a:gd name="T19" fmla="*/ 28 h 76"/>
                <a:gd name="T20" fmla="*/ 48 w 76"/>
                <a:gd name="T21" fmla="*/ 76 h 76"/>
                <a:gd name="T22" fmla="*/ 68 w 76"/>
                <a:gd name="T23" fmla="*/ 76 h 76"/>
                <a:gd name="T24" fmla="*/ 76 w 76"/>
                <a:gd name="T25" fmla="*/ 68 h 76"/>
                <a:gd name="T26" fmla="*/ 76 w 76"/>
                <a:gd name="T27" fmla="*/ 52 h 76"/>
                <a:gd name="T28" fmla="*/ 68 w 76"/>
                <a:gd name="T29" fmla="*/ 44 h 76"/>
                <a:gd name="T30" fmla="*/ 48 w 76"/>
                <a:gd name="T31" fmla="*/ 68 h 76"/>
                <a:gd name="T32" fmla="*/ 8 w 76"/>
                <a:gd name="T33" fmla="*/ 28 h 76"/>
                <a:gd name="T34" fmla="*/ 8 w 76"/>
                <a:gd name="T35" fmla="*/ 8 h 76"/>
                <a:gd name="T36" fmla="*/ 24 w 76"/>
                <a:gd name="T37" fmla="*/ 8 h 76"/>
                <a:gd name="T38" fmla="*/ 24 w 76"/>
                <a:gd name="T39" fmla="*/ 24 h 76"/>
                <a:gd name="T40" fmla="*/ 20 w 76"/>
                <a:gd name="T41" fmla="*/ 24 h 76"/>
                <a:gd name="T42" fmla="*/ 18 w 76"/>
                <a:gd name="T43" fmla="*/ 25 h 76"/>
                <a:gd name="T44" fmla="*/ 16 w 76"/>
                <a:gd name="T45" fmla="*/ 28 h 76"/>
                <a:gd name="T46" fmla="*/ 48 w 76"/>
                <a:gd name="T47" fmla="*/ 60 h 76"/>
                <a:gd name="T48" fmla="*/ 52 w 76"/>
                <a:gd name="T49" fmla="*/ 56 h 76"/>
                <a:gd name="T50" fmla="*/ 52 w 76"/>
                <a:gd name="T51" fmla="*/ 52 h 76"/>
                <a:gd name="T52" fmla="*/ 68 w 76"/>
                <a:gd name="T53" fmla="*/ 52 h 76"/>
                <a:gd name="T54" fmla="*/ 68 w 76"/>
                <a:gd name="T55" fmla="*/ 68 h 76"/>
                <a:gd name="T56" fmla="*/ 48 w 76"/>
                <a:gd name="T5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68" y="44"/>
                  </a:moveTo>
                  <a:cubicBezTo>
                    <a:pt x="52" y="44"/>
                    <a:pt x="52" y="44"/>
                    <a:pt x="52" y="44"/>
                  </a:cubicBezTo>
                  <a:cubicBezTo>
                    <a:pt x="48" y="44"/>
                    <a:pt x="45" y="47"/>
                    <a:pt x="44" y="51"/>
                  </a:cubicBezTo>
                  <a:cubicBezTo>
                    <a:pt x="34" y="50"/>
                    <a:pt x="27" y="42"/>
                    <a:pt x="25" y="32"/>
                  </a:cubicBezTo>
                  <a:cubicBezTo>
                    <a:pt x="29" y="32"/>
                    <a:pt x="32" y="28"/>
                    <a:pt x="32" y="24"/>
                  </a:cubicBezTo>
                  <a:cubicBezTo>
                    <a:pt x="32" y="8"/>
                    <a:pt x="32" y="8"/>
                    <a:pt x="32" y="8"/>
                  </a:cubicBezTo>
                  <a:cubicBezTo>
                    <a:pt x="32" y="3"/>
                    <a:pt x="29" y="0"/>
                    <a:pt x="24" y="0"/>
                  </a:cubicBezTo>
                  <a:cubicBezTo>
                    <a:pt x="8" y="0"/>
                    <a:pt x="8" y="0"/>
                    <a:pt x="8" y="0"/>
                  </a:cubicBezTo>
                  <a:cubicBezTo>
                    <a:pt x="4" y="0"/>
                    <a:pt x="0" y="3"/>
                    <a:pt x="0" y="8"/>
                  </a:cubicBezTo>
                  <a:cubicBezTo>
                    <a:pt x="0" y="28"/>
                    <a:pt x="0" y="28"/>
                    <a:pt x="0" y="28"/>
                  </a:cubicBezTo>
                  <a:cubicBezTo>
                    <a:pt x="0" y="54"/>
                    <a:pt x="22" y="76"/>
                    <a:pt x="48" y="76"/>
                  </a:cubicBezTo>
                  <a:cubicBezTo>
                    <a:pt x="68" y="76"/>
                    <a:pt x="68" y="76"/>
                    <a:pt x="68" y="76"/>
                  </a:cubicBezTo>
                  <a:cubicBezTo>
                    <a:pt x="73" y="76"/>
                    <a:pt x="76" y="72"/>
                    <a:pt x="76" y="68"/>
                  </a:cubicBezTo>
                  <a:cubicBezTo>
                    <a:pt x="76" y="52"/>
                    <a:pt x="76" y="52"/>
                    <a:pt x="76" y="52"/>
                  </a:cubicBezTo>
                  <a:cubicBezTo>
                    <a:pt x="76" y="47"/>
                    <a:pt x="73" y="44"/>
                    <a:pt x="68" y="44"/>
                  </a:cubicBezTo>
                  <a:close/>
                  <a:moveTo>
                    <a:pt x="48" y="68"/>
                  </a:moveTo>
                  <a:cubicBezTo>
                    <a:pt x="26" y="68"/>
                    <a:pt x="8" y="50"/>
                    <a:pt x="8" y="28"/>
                  </a:cubicBezTo>
                  <a:cubicBezTo>
                    <a:pt x="8" y="8"/>
                    <a:pt x="8" y="8"/>
                    <a:pt x="8" y="8"/>
                  </a:cubicBezTo>
                  <a:cubicBezTo>
                    <a:pt x="24" y="8"/>
                    <a:pt x="24" y="8"/>
                    <a:pt x="24" y="8"/>
                  </a:cubicBezTo>
                  <a:cubicBezTo>
                    <a:pt x="24" y="24"/>
                    <a:pt x="24" y="24"/>
                    <a:pt x="24" y="24"/>
                  </a:cubicBezTo>
                  <a:cubicBezTo>
                    <a:pt x="20" y="24"/>
                    <a:pt x="20" y="24"/>
                    <a:pt x="20" y="24"/>
                  </a:cubicBezTo>
                  <a:cubicBezTo>
                    <a:pt x="19" y="24"/>
                    <a:pt x="18" y="24"/>
                    <a:pt x="18" y="25"/>
                  </a:cubicBezTo>
                  <a:cubicBezTo>
                    <a:pt x="17" y="26"/>
                    <a:pt x="16" y="27"/>
                    <a:pt x="16" y="28"/>
                  </a:cubicBezTo>
                  <a:cubicBezTo>
                    <a:pt x="17" y="46"/>
                    <a:pt x="30" y="60"/>
                    <a:pt x="48" y="60"/>
                  </a:cubicBezTo>
                  <a:cubicBezTo>
                    <a:pt x="51" y="60"/>
                    <a:pt x="52" y="58"/>
                    <a:pt x="52" y="56"/>
                  </a:cubicBezTo>
                  <a:cubicBezTo>
                    <a:pt x="52" y="52"/>
                    <a:pt x="52" y="52"/>
                    <a:pt x="52" y="52"/>
                  </a:cubicBezTo>
                  <a:cubicBezTo>
                    <a:pt x="68" y="52"/>
                    <a:pt x="68" y="52"/>
                    <a:pt x="68" y="52"/>
                  </a:cubicBezTo>
                  <a:cubicBezTo>
                    <a:pt x="68" y="68"/>
                    <a:pt x="68" y="68"/>
                    <a:pt x="68" y="68"/>
                  </a:cubicBezTo>
                  <a:lnTo>
                    <a:pt x="4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aphicFrame>
        <p:nvGraphicFramePr>
          <p:cNvPr id="13" name="Table 12"/>
          <p:cNvGraphicFramePr>
            <a:graphicFrameLocks noGrp="1"/>
          </p:cNvGraphicFramePr>
          <p:nvPr>
            <p:extLst>
              <p:ext uri="{D42A27DB-BD31-4B8C-83A1-F6EECF244321}">
                <p14:modId xmlns:p14="http://schemas.microsoft.com/office/powerpoint/2010/main" val="3021002231"/>
              </p:ext>
            </p:extLst>
          </p:nvPr>
        </p:nvGraphicFramePr>
        <p:xfrm>
          <a:off x="3564223" y="2912508"/>
          <a:ext cx="5156200" cy="670560"/>
        </p:xfrm>
        <a:graphic>
          <a:graphicData uri="http://schemas.openxmlformats.org/drawingml/2006/table">
            <a:tbl>
              <a:tblPr firstRow="1" bandRow="1">
                <a:tableStyleId>{5C22544A-7EE6-4342-B048-85BDC9FD1C3A}</a:tableStyleId>
              </a:tblPr>
              <a:tblGrid>
                <a:gridCol w="2379160">
                  <a:extLst>
                    <a:ext uri="{9D8B030D-6E8A-4147-A177-3AD203B41FA5}">
                      <a16:colId xmlns:a16="http://schemas.microsoft.com/office/drawing/2014/main" val="1632703710"/>
                    </a:ext>
                  </a:extLst>
                </a:gridCol>
                <a:gridCol w="2777040">
                  <a:extLst>
                    <a:ext uri="{9D8B030D-6E8A-4147-A177-3AD203B41FA5}">
                      <a16:colId xmlns:a16="http://schemas.microsoft.com/office/drawing/2014/main" val="2339572059"/>
                    </a:ext>
                  </a:extLst>
                </a:gridCol>
              </a:tblGrid>
              <a:tr h="218167">
                <a:tc>
                  <a:txBody>
                    <a:bodyPr/>
                    <a:lstStyle/>
                    <a:p>
                      <a:pPr lvl="0">
                        <a:buNone/>
                      </a:pPr>
                      <a:r>
                        <a:rPr lang="en-US" dirty="0"/>
                        <a:t>North King County</a:t>
                      </a:r>
                      <a:endParaRPr lang="en-US"/>
                    </a:p>
                  </a:txBody>
                  <a:tcPr/>
                </a:tc>
                <a:tc>
                  <a:txBody>
                    <a:bodyPr/>
                    <a:lstStyle/>
                    <a:p>
                      <a:pPr lvl="0">
                        <a:buNone/>
                      </a:pPr>
                      <a:r>
                        <a:rPr lang="en-US" dirty="0"/>
                        <a:t>Tel</a:t>
                      </a:r>
                      <a:endParaRPr lang="en-US"/>
                    </a:p>
                  </a:txBody>
                  <a:tcPr/>
                </a:tc>
                <a:extLst>
                  <a:ext uri="{0D108BD9-81ED-4DB2-BD59-A6C34878D82A}">
                    <a16:rowId xmlns:a16="http://schemas.microsoft.com/office/drawing/2014/main" val="1926382820"/>
                  </a:ext>
                </a:extLst>
              </a:tr>
              <a:tr h="276699">
                <a:tc>
                  <a:txBody>
                    <a:bodyPr/>
                    <a:lstStyle/>
                    <a:p>
                      <a:pPr lvl="0">
                        <a:buNone/>
                      </a:pPr>
                      <a:r>
                        <a:rPr lang="en-US" sz="1400" b="0" i="0" kern="1200" dirty="0">
                          <a:solidFill>
                            <a:schemeClr val="dk1"/>
                          </a:solidFill>
                          <a:effectLst/>
                          <a:latin typeface="+mn-lt"/>
                          <a:ea typeface="+mn-ea"/>
                          <a:cs typeface="+mn-cs"/>
                        </a:rPr>
                        <a:t>Bellevue</a:t>
                      </a:r>
                      <a:endParaRPr lang="en-US" sz="1400" b="0" i="0" u="sng" kern="1200">
                        <a:solidFill>
                          <a:schemeClr val="dk1"/>
                        </a:solidFill>
                        <a:effectLst/>
                        <a:latin typeface="+mn-lt"/>
                        <a:ea typeface="+mn-ea"/>
                        <a:cs typeface="+mn-cs"/>
                      </a:endParaRPr>
                    </a:p>
                  </a:txBody>
                  <a:tcPr/>
                </a:tc>
                <a:tc>
                  <a:txBody>
                    <a:bodyPr/>
                    <a:lstStyle/>
                    <a:p>
                      <a:pPr lvl="0">
                        <a:buNone/>
                      </a:pPr>
                      <a:r>
                        <a:rPr lang="en-US" sz="1400" b="0" i="0" u="none" strike="noStrike" kern="1200" noProof="0" dirty="0">
                          <a:effectLst/>
                          <a:hlinkClick r:id="rId3"/>
                        </a:rPr>
                        <a:t>425-452-7300</a:t>
                      </a:r>
                      <a:r>
                        <a:rPr lang="en-US" sz="1400" b="0" i="0" u="none" strike="noStrike" kern="1200" noProof="0" dirty="0">
                          <a:effectLst/>
                        </a:rPr>
                        <a:t> </a:t>
                      </a:r>
                      <a:endParaRPr lang="en-US" dirty="0"/>
                    </a:p>
                  </a:txBody>
                  <a:tcPr/>
                </a:tc>
                <a:extLst>
                  <a:ext uri="{0D108BD9-81ED-4DB2-BD59-A6C34878D82A}">
                    <a16:rowId xmlns:a16="http://schemas.microsoft.com/office/drawing/2014/main" val="407027972"/>
                  </a:ext>
                </a:extLst>
              </a:tr>
            </a:tbl>
          </a:graphicData>
        </a:graphic>
      </p:graphicFrame>
    </p:spTree>
    <p:extLst>
      <p:ext uri="{BB962C8B-B14F-4D97-AF65-F5344CB8AC3E}">
        <p14:creationId xmlns:p14="http://schemas.microsoft.com/office/powerpoint/2010/main" val="404365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078889" y="1381837"/>
            <a:ext cx="4456620" cy="3244347"/>
          </a:xfrm>
        </p:spPr>
        <p:txBody>
          <a:bodyPr/>
          <a:lstStyle/>
          <a:p>
            <a:pPr fontAlgn="base"/>
            <a:r>
              <a:rPr lang="en-US" sz="1800" dirty="0">
                <a:latin typeface="Arial"/>
                <a:cs typeface="Arial"/>
              </a:rPr>
              <a:t>If you don’t qualify for bill assistance you can create a plan so you don’t have to pay your bill all at once.</a:t>
            </a:r>
          </a:p>
          <a:p>
            <a:pPr fontAlgn="base"/>
            <a:r>
              <a:rPr lang="en-US" sz="1800" dirty="0">
                <a:latin typeface="Arial"/>
                <a:cs typeface="Arial"/>
              </a:rPr>
              <a:t>Creating a plan for you to pay parts of your bill on a weekly, biweekly or monthly plan that work with your individual situation.</a:t>
            </a:r>
          </a:p>
          <a:p>
            <a:r>
              <a:rPr lang="en-US" sz="1800" dirty="0">
                <a:latin typeface="Arial"/>
                <a:cs typeface="Arial"/>
              </a:rPr>
              <a:t>Go to </a:t>
            </a:r>
            <a:r>
              <a:rPr lang="en-US" sz="1800" dirty="0">
                <a:latin typeface="Arial"/>
                <a:cs typeface="Arial"/>
                <a:hlinkClick r:id="rId3"/>
              </a:rPr>
              <a:t>www.PSE.com</a:t>
            </a:r>
            <a:r>
              <a:rPr lang="en-US" sz="1800" dirty="0">
                <a:latin typeface="Arial"/>
                <a:cs typeface="Arial"/>
              </a:rPr>
              <a:t> for more info.</a:t>
            </a:r>
            <a:endParaRPr lang="en-US" sz="1800" dirty="0"/>
          </a:p>
          <a:p>
            <a:pPr fontAlgn="base">
              <a:buChar char="•"/>
            </a:pPr>
            <a:endParaRPr lang="en-US" dirty="0"/>
          </a:p>
          <a:p>
            <a:pPr marL="0" indent="0" fontAlgn="base">
              <a:buNone/>
            </a:pPr>
            <a:endParaRPr lang="en-US" dirty="0"/>
          </a:p>
        </p:txBody>
      </p:sp>
      <p:sp>
        <p:nvSpPr>
          <p:cNvPr id="4" name="Text Placeholder 3"/>
          <p:cNvSpPr>
            <a:spLocks noGrp="1"/>
          </p:cNvSpPr>
          <p:nvPr>
            <p:ph type="body" sz="quarter" idx="14"/>
          </p:nvPr>
        </p:nvSpPr>
        <p:spPr/>
        <p:txBody>
          <a:bodyPr/>
          <a:lstStyle/>
          <a:p>
            <a:r>
              <a:rPr lang="en-US" dirty="0"/>
              <a:t>Payment arrangements</a:t>
            </a:r>
          </a:p>
        </p:txBody>
      </p:sp>
      <p:sp>
        <p:nvSpPr>
          <p:cNvPr id="5" name="Text Placeholder 4"/>
          <p:cNvSpPr>
            <a:spLocks noGrp="1"/>
          </p:cNvSpPr>
          <p:nvPr>
            <p:ph type="body" sz="quarter" idx="12"/>
          </p:nvPr>
        </p:nvSpPr>
        <p:spPr>
          <a:xfrm>
            <a:off x="0" y="316147"/>
            <a:ext cx="3344333" cy="1893654"/>
          </a:xfrm>
        </p:spPr>
        <p:txBody>
          <a:bodyPr/>
          <a:lstStyle/>
          <a:p>
            <a:r>
              <a:rPr lang="en-US" sz="3200" dirty="0"/>
              <a:t>What is Payment Arrangements?</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69" y="2328333"/>
            <a:ext cx="2600625" cy="1683352"/>
          </a:xfrm>
          <a:prstGeom prst="rect">
            <a:avLst/>
          </a:prstGeom>
          <a:ln w="28575">
            <a:solidFill>
              <a:schemeClr val="bg1"/>
            </a:solidFill>
          </a:ln>
        </p:spPr>
      </p:pic>
    </p:spTree>
    <p:extLst>
      <p:ext uri="{BB962C8B-B14F-4D97-AF65-F5344CB8AC3E}">
        <p14:creationId xmlns:p14="http://schemas.microsoft.com/office/powerpoint/2010/main" val="3588314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0" y="205978"/>
            <a:ext cx="8745141" cy="471355"/>
          </a:xfrm>
        </p:spPr>
        <p:txBody>
          <a:bodyPr>
            <a:noAutofit/>
          </a:bodyPr>
          <a:lstStyle/>
          <a:p>
            <a:r>
              <a:rPr lang="en-US" sz="2800" dirty="0" smtClean="0">
                <a:solidFill>
                  <a:schemeClr val="bg1"/>
                </a:solidFill>
                <a:latin typeface="Arial" panose="020B0604020202020204" pitchFamily="34" charset="0"/>
                <a:cs typeface="Arial" panose="020B0604020202020204" pitchFamily="34" charset="0"/>
              </a:rPr>
              <a:t>Community Solar</a:t>
            </a:r>
            <a:endParaRPr lang="en-US" sz="28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54289" y="988497"/>
            <a:ext cx="2925042" cy="3976145"/>
          </a:xfrm>
          <a:prstGeom prst="rect">
            <a:avLst/>
          </a:prstGeom>
        </p:spPr>
      </p:pic>
      <p:pic>
        <p:nvPicPr>
          <p:cNvPr id="4" name="Picture 3"/>
          <p:cNvPicPr>
            <a:picLocks noChangeAspect="1"/>
          </p:cNvPicPr>
          <p:nvPr/>
        </p:nvPicPr>
        <p:blipFill>
          <a:blip r:embed="rId4"/>
          <a:stretch>
            <a:fillRect/>
          </a:stretch>
        </p:blipFill>
        <p:spPr>
          <a:xfrm>
            <a:off x="4191000" y="1073163"/>
            <a:ext cx="4522464" cy="3976145"/>
          </a:xfrm>
          <a:prstGeom prst="rect">
            <a:avLst/>
          </a:prstGeom>
        </p:spPr>
      </p:pic>
      <p:sp>
        <p:nvSpPr>
          <p:cNvPr id="7" name="Title 2"/>
          <p:cNvSpPr txBox="1">
            <a:spLocks/>
          </p:cNvSpPr>
          <p:nvPr/>
        </p:nvSpPr>
        <p:spPr>
          <a:xfrm>
            <a:off x="4191000" y="205978"/>
            <a:ext cx="6027341" cy="536972"/>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lang="en-US" sz="3600" kern="1200" dirty="0">
                <a:solidFill>
                  <a:srgbClr val="474C55"/>
                </a:solidFill>
                <a:latin typeface="+mj-lt"/>
                <a:ea typeface="+mj-ea"/>
                <a:cs typeface="+mj-cs"/>
              </a:defRPr>
            </a:lvl1pPr>
          </a:lstStyle>
          <a:p>
            <a:r>
              <a:rPr lang="nl-NL" dirty="0" smtClean="0"/>
              <a:t>Income Elgible Shares</a:t>
            </a:r>
            <a:endParaRPr lang="nl-NL" dirty="0"/>
          </a:p>
        </p:txBody>
      </p:sp>
    </p:spTree>
    <p:extLst>
      <p:ext uri="{BB962C8B-B14F-4D97-AF65-F5344CB8AC3E}">
        <p14:creationId xmlns:p14="http://schemas.microsoft.com/office/powerpoint/2010/main" val="333941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5D48"/>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endParaRPr lang="en-US" dirty="0"/>
          </a:p>
        </p:txBody>
      </p:sp>
      <p:sp>
        <p:nvSpPr>
          <p:cNvPr id="9" name="Text Placeholder 8"/>
          <p:cNvSpPr>
            <a:spLocks noGrp="1"/>
          </p:cNvSpPr>
          <p:nvPr>
            <p:ph type="body" sz="quarter" idx="13"/>
          </p:nvPr>
        </p:nvSpPr>
        <p:spPr>
          <a:xfrm>
            <a:off x="4062019" y="971488"/>
            <a:ext cx="4709448" cy="3397312"/>
          </a:xfrm>
        </p:spPr>
        <p:txBody>
          <a:bodyPr>
            <a:normAutofit fontScale="92500" lnSpcReduction="20000"/>
          </a:bodyPr>
          <a:lstStyle/>
          <a:p>
            <a:r>
              <a:rPr lang="en-US" sz="1800" dirty="0" smtClean="0"/>
              <a:t>Presentations for staff and clients – in person and virtual.</a:t>
            </a:r>
          </a:p>
          <a:p>
            <a:r>
              <a:rPr lang="en-US" sz="1800" dirty="0" smtClean="0"/>
              <a:t>Workshops showing how to navigate the website, how to apply and set up a PSE account online.</a:t>
            </a:r>
          </a:p>
          <a:p>
            <a:r>
              <a:rPr lang="en-US" sz="1800" dirty="0" smtClean="0"/>
              <a:t>Tabling at events and gatherings.</a:t>
            </a:r>
          </a:p>
          <a:p>
            <a:r>
              <a:rPr lang="en-US" sz="1800" dirty="0" smtClean="0"/>
              <a:t>Facebook live events, radio and podcast.</a:t>
            </a:r>
          </a:p>
          <a:p>
            <a:r>
              <a:rPr lang="en-US" sz="1800" dirty="0" smtClean="0"/>
              <a:t>Collateral distribution in person</a:t>
            </a:r>
            <a:r>
              <a:rPr lang="en-US" sz="1800" dirty="0"/>
              <a:t> </a:t>
            </a:r>
            <a:r>
              <a:rPr lang="en-US" sz="1800" dirty="0" smtClean="0"/>
              <a:t>or electronically. </a:t>
            </a:r>
          </a:p>
          <a:p>
            <a:r>
              <a:rPr lang="en-US" sz="1800" dirty="0"/>
              <a:t>N</a:t>
            </a:r>
            <a:r>
              <a:rPr lang="en-US" sz="1800" dirty="0" smtClean="0"/>
              <a:t>ewsletter, e-mail blast, social media. </a:t>
            </a:r>
          </a:p>
          <a:p>
            <a:r>
              <a:rPr lang="en-US" sz="1800" dirty="0" smtClean="0"/>
              <a:t>Open for suggestions!</a:t>
            </a:r>
          </a:p>
          <a:p>
            <a:endParaRPr lang="en-US" sz="1800" dirty="0"/>
          </a:p>
        </p:txBody>
      </p:sp>
      <p:sp>
        <p:nvSpPr>
          <p:cNvPr id="12" name="TextBox 11"/>
          <p:cNvSpPr txBox="1"/>
          <p:nvPr/>
        </p:nvSpPr>
        <p:spPr>
          <a:xfrm>
            <a:off x="63609" y="367833"/>
            <a:ext cx="3263789" cy="1284967"/>
          </a:xfrm>
          <a:prstGeom prst="rect">
            <a:avLst/>
          </a:prstGeom>
          <a:noFill/>
        </p:spPr>
        <p:txBody>
          <a:bodyPr wrap="square" rtlCol="0">
            <a:spAutoFit/>
          </a:bodyPr>
          <a:lstStyle/>
          <a:p>
            <a:r>
              <a:rPr lang="en-US" sz="3200" b="1" dirty="0" smtClean="0">
                <a:solidFill>
                  <a:schemeClr val="bg1"/>
                </a:solidFill>
              </a:rPr>
              <a:t>Examples of how we can show up</a:t>
            </a:r>
            <a:endParaRPr lang="en-US" sz="3200" b="1" dirty="0">
              <a:solidFill>
                <a:schemeClr val="bg1"/>
              </a:solidFill>
            </a:endParaRPr>
          </a:p>
          <a:p>
            <a:endParaRPr lang="en-US" dirty="0"/>
          </a:p>
        </p:txBody>
      </p:sp>
      <p:grpSp>
        <p:nvGrpSpPr>
          <p:cNvPr id="11" name="Group 10"/>
          <p:cNvGrpSpPr>
            <a:grpSpLocks noChangeAspect="1"/>
          </p:cNvGrpSpPr>
          <p:nvPr/>
        </p:nvGrpSpPr>
        <p:grpSpPr>
          <a:xfrm>
            <a:off x="1333084" y="2953610"/>
            <a:ext cx="724838" cy="724838"/>
            <a:chOff x="2373313" y="1246188"/>
            <a:chExt cx="152400" cy="152400"/>
          </a:xfrm>
          <a:solidFill>
            <a:schemeClr val="bg1"/>
          </a:solidFill>
        </p:grpSpPr>
        <p:sp>
          <p:nvSpPr>
            <p:cNvPr id="13" name="Freeform 12"/>
            <p:cNvSpPr>
              <a:spLocks noEditPoints="1"/>
            </p:cNvSpPr>
            <p:nvPr/>
          </p:nvSpPr>
          <p:spPr bwMode="auto">
            <a:xfrm>
              <a:off x="2373313" y="1335088"/>
              <a:ext cx="120650" cy="63500"/>
            </a:xfrm>
            <a:custGeom>
              <a:avLst/>
              <a:gdLst>
                <a:gd name="T0" fmla="*/ 67 w 76"/>
                <a:gd name="T1" fmla="*/ 13 h 40"/>
                <a:gd name="T2" fmla="*/ 63 w 76"/>
                <a:gd name="T3" fmla="*/ 12 h 40"/>
                <a:gd name="T4" fmla="*/ 43 w 76"/>
                <a:gd name="T5" fmla="*/ 15 h 40"/>
                <a:gd name="T6" fmla="*/ 40 w 76"/>
                <a:gd name="T7" fmla="*/ 6 h 40"/>
                <a:gd name="T8" fmla="*/ 36 w 76"/>
                <a:gd name="T9" fmla="*/ 4 h 40"/>
                <a:gd name="T10" fmla="*/ 20 w 76"/>
                <a:gd name="T11" fmla="*/ 4 h 40"/>
                <a:gd name="T12" fmla="*/ 16 w 76"/>
                <a:gd name="T13" fmla="*/ 0 h 40"/>
                <a:gd name="T14" fmla="*/ 4 w 76"/>
                <a:gd name="T15" fmla="*/ 0 h 40"/>
                <a:gd name="T16" fmla="*/ 0 w 76"/>
                <a:gd name="T17" fmla="*/ 4 h 40"/>
                <a:gd name="T18" fmla="*/ 0 w 76"/>
                <a:gd name="T19" fmla="*/ 36 h 40"/>
                <a:gd name="T20" fmla="*/ 4 w 76"/>
                <a:gd name="T21" fmla="*/ 40 h 40"/>
                <a:gd name="T22" fmla="*/ 16 w 76"/>
                <a:gd name="T23" fmla="*/ 40 h 40"/>
                <a:gd name="T24" fmla="*/ 20 w 76"/>
                <a:gd name="T25" fmla="*/ 36 h 40"/>
                <a:gd name="T26" fmla="*/ 39 w 76"/>
                <a:gd name="T27" fmla="*/ 40 h 40"/>
                <a:gd name="T28" fmla="*/ 41 w 76"/>
                <a:gd name="T29" fmla="*/ 40 h 40"/>
                <a:gd name="T30" fmla="*/ 73 w 76"/>
                <a:gd name="T31" fmla="*/ 32 h 40"/>
                <a:gd name="T32" fmla="*/ 76 w 76"/>
                <a:gd name="T33" fmla="*/ 29 h 40"/>
                <a:gd name="T34" fmla="*/ 75 w 76"/>
                <a:gd name="T35" fmla="*/ 25 h 40"/>
                <a:gd name="T36" fmla="*/ 67 w 76"/>
                <a:gd name="T37" fmla="*/ 13 h 40"/>
                <a:gd name="T38" fmla="*/ 8 w 76"/>
                <a:gd name="T39" fmla="*/ 32 h 40"/>
                <a:gd name="T40" fmla="*/ 8 w 76"/>
                <a:gd name="T41" fmla="*/ 8 h 40"/>
                <a:gd name="T42" fmla="*/ 12 w 76"/>
                <a:gd name="T43" fmla="*/ 8 h 40"/>
                <a:gd name="T44" fmla="*/ 12 w 76"/>
                <a:gd name="T45" fmla="*/ 32 h 40"/>
                <a:gd name="T46" fmla="*/ 8 w 76"/>
                <a:gd name="T47" fmla="*/ 32 h 40"/>
                <a:gd name="T48" fmla="*/ 40 w 76"/>
                <a:gd name="T49" fmla="*/ 32 h 40"/>
                <a:gd name="T50" fmla="*/ 20 w 76"/>
                <a:gd name="T51" fmla="*/ 28 h 40"/>
                <a:gd name="T52" fmla="*/ 20 w 76"/>
                <a:gd name="T53" fmla="*/ 12 h 40"/>
                <a:gd name="T54" fmla="*/ 33 w 76"/>
                <a:gd name="T55" fmla="*/ 12 h 40"/>
                <a:gd name="T56" fmla="*/ 34 w 76"/>
                <a:gd name="T57" fmla="*/ 16 h 40"/>
                <a:gd name="T58" fmla="*/ 32 w 76"/>
                <a:gd name="T59" fmla="*/ 16 h 40"/>
                <a:gd name="T60" fmla="*/ 28 w 76"/>
                <a:gd name="T61" fmla="*/ 20 h 40"/>
                <a:gd name="T62" fmla="*/ 32 w 76"/>
                <a:gd name="T63" fmla="*/ 24 h 40"/>
                <a:gd name="T64" fmla="*/ 41 w 76"/>
                <a:gd name="T65" fmla="*/ 24 h 40"/>
                <a:gd name="T66" fmla="*/ 62 w 76"/>
                <a:gd name="T67" fmla="*/ 20 h 40"/>
                <a:gd name="T68" fmla="*/ 65 w 76"/>
                <a:gd name="T69" fmla="*/ 25 h 40"/>
                <a:gd name="T70" fmla="*/ 40 w 76"/>
                <a:gd name="T7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0">
                  <a:moveTo>
                    <a:pt x="67" y="13"/>
                  </a:moveTo>
                  <a:cubicBezTo>
                    <a:pt x="66" y="12"/>
                    <a:pt x="65" y="11"/>
                    <a:pt x="63" y="12"/>
                  </a:cubicBezTo>
                  <a:cubicBezTo>
                    <a:pt x="43" y="15"/>
                    <a:pt x="43" y="15"/>
                    <a:pt x="43" y="15"/>
                  </a:cubicBezTo>
                  <a:cubicBezTo>
                    <a:pt x="40" y="6"/>
                    <a:pt x="40" y="6"/>
                    <a:pt x="40" y="6"/>
                  </a:cubicBezTo>
                  <a:cubicBezTo>
                    <a:pt x="39" y="5"/>
                    <a:pt x="38" y="4"/>
                    <a:pt x="36" y="4"/>
                  </a:cubicBezTo>
                  <a:cubicBezTo>
                    <a:pt x="20" y="4"/>
                    <a:pt x="20" y="4"/>
                    <a:pt x="20" y="4"/>
                  </a:cubicBezTo>
                  <a:cubicBezTo>
                    <a:pt x="20" y="1"/>
                    <a:pt x="18" y="0"/>
                    <a:pt x="16" y="0"/>
                  </a:cubicBezTo>
                  <a:cubicBezTo>
                    <a:pt x="4" y="0"/>
                    <a:pt x="4" y="0"/>
                    <a:pt x="4" y="0"/>
                  </a:cubicBezTo>
                  <a:cubicBezTo>
                    <a:pt x="2" y="0"/>
                    <a:pt x="0" y="1"/>
                    <a:pt x="0" y="4"/>
                  </a:cubicBezTo>
                  <a:cubicBezTo>
                    <a:pt x="0" y="36"/>
                    <a:pt x="0" y="36"/>
                    <a:pt x="0" y="36"/>
                  </a:cubicBezTo>
                  <a:cubicBezTo>
                    <a:pt x="0" y="38"/>
                    <a:pt x="2" y="40"/>
                    <a:pt x="4" y="40"/>
                  </a:cubicBezTo>
                  <a:cubicBezTo>
                    <a:pt x="16" y="40"/>
                    <a:pt x="16" y="40"/>
                    <a:pt x="16" y="40"/>
                  </a:cubicBezTo>
                  <a:cubicBezTo>
                    <a:pt x="18" y="40"/>
                    <a:pt x="19" y="38"/>
                    <a:pt x="20" y="36"/>
                  </a:cubicBezTo>
                  <a:cubicBezTo>
                    <a:pt x="39" y="40"/>
                    <a:pt x="39" y="40"/>
                    <a:pt x="39" y="40"/>
                  </a:cubicBezTo>
                  <a:cubicBezTo>
                    <a:pt x="40" y="40"/>
                    <a:pt x="40" y="40"/>
                    <a:pt x="41" y="40"/>
                  </a:cubicBezTo>
                  <a:cubicBezTo>
                    <a:pt x="73" y="32"/>
                    <a:pt x="73" y="32"/>
                    <a:pt x="73" y="32"/>
                  </a:cubicBezTo>
                  <a:cubicBezTo>
                    <a:pt x="74" y="31"/>
                    <a:pt x="75" y="30"/>
                    <a:pt x="76" y="29"/>
                  </a:cubicBezTo>
                  <a:cubicBezTo>
                    <a:pt x="76" y="28"/>
                    <a:pt x="76" y="27"/>
                    <a:pt x="75" y="25"/>
                  </a:cubicBezTo>
                  <a:lnTo>
                    <a:pt x="67" y="13"/>
                  </a:lnTo>
                  <a:close/>
                  <a:moveTo>
                    <a:pt x="8" y="32"/>
                  </a:moveTo>
                  <a:cubicBezTo>
                    <a:pt x="8" y="8"/>
                    <a:pt x="8" y="8"/>
                    <a:pt x="8" y="8"/>
                  </a:cubicBezTo>
                  <a:cubicBezTo>
                    <a:pt x="12" y="8"/>
                    <a:pt x="12" y="8"/>
                    <a:pt x="12" y="8"/>
                  </a:cubicBezTo>
                  <a:cubicBezTo>
                    <a:pt x="12" y="32"/>
                    <a:pt x="12" y="32"/>
                    <a:pt x="12" y="32"/>
                  </a:cubicBezTo>
                  <a:lnTo>
                    <a:pt x="8" y="32"/>
                  </a:lnTo>
                  <a:close/>
                  <a:moveTo>
                    <a:pt x="40" y="32"/>
                  </a:moveTo>
                  <a:cubicBezTo>
                    <a:pt x="20" y="28"/>
                    <a:pt x="20" y="28"/>
                    <a:pt x="20" y="28"/>
                  </a:cubicBezTo>
                  <a:cubicBezTo>
                    <a:pt x="20" y="12"/>
                    <a:pt x="20" y="12"/>
                    <a:pt x="20" y="12"/>
                  </a:cubicBezTo>
                  <a:cubicBezTo>
                    <a:pt x="33" y="12"/>
                    <a:pt x="33" y="12"/>
                    <a:pt x="33" y="12"/>
                  </a:cubicBezTo>
                  <a:cubicBezTo>
                    <a:pt x="34" y="16"/>
                    <a:pt x="34" y="16"/>
                    <a:pt x="34" y="16"/>
                  </a:cubicBezTo>
                  <a:cubicBezTo>
                    <a:pt x="32" y="16"/>
                    <a:pt x="32" y="16"/>
                    <a:pt x="32" y="16"/>
                  </a:cubicBezTo>
                  <a:cubicBezTo>
                    <a:pt x="30" y="16"/>
                    <a:pt x="28" y="17"/>
                    <a:pt x="28" y="20"/>
                  </a:cubicBezTo>
                  <a:cubicBezTo>
                    <a:pt x="28" y="22"/>
                    <a:pt x="30" y="24"/>
                    <a:pt x="32" y="24"/>
                  </a:cubicBezTo>
                  <a:cubicBezTo>
                    <a:pt x="33" y="24"/>
                    <a:pt x="39" y="24"/>
                    <a:pt x="41" y="24"/>
                  </a:cubicBezTo>
                  <a:cubicBezTo>
                    <a:pt x="62" y="20"/>
                    <a:pt x="62" y="20"/>
                    <a:pt x="62" y="20"/>
                  </a:cubicBezTo>
                  <a:cubicBezTo>
                    <a:pt x="65" y="25"/>
                    <a:pt x="65" y="25"/>
                    <a:pt x="65" y="25"/>
                  </a:cubicBezTo>
                  <a:lnTo>
                    <a:pt x="40" y="32"/>
                  </a:ln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sp>
          <p:nvSpPr>
            <p:cNvPr id="14" name="Freeform 13"/>
            <p:cNvSpPr>
              <a:spLocks noEditPoints="1"/>
            </p:cNvSpPr>
            <p:nvPr/>
          </p:nvSpPr>
          <p:spPr bwMode="auto">
            <a:xfrm>
              <a:off x="2405063" y="1246188"/>
              <a:ext cx="120650" cy="63500"/>
            </a:xfrm>
            <a:custGeom>
              <a:avLst/>
              <a:gdLst>
                <a:gd name="T0" fmla="*/ 72 w 76"/>
                <a:gd name="T1" fmla="*/ 0 h 40"/>
                <a:gd name="T2" fmla="*/ 60 w 76"/>
                <a:gd name="T3" fmla="*/ 0 h 40"/>
                <a:gd name="T4" fmla="*/ 56 w 76"/>
                <a:gd name="T5" fmla="*/ 3 h 40"/>
                <a:gd name="T6" fmla="*/ 36 w 76"/>
                <a:gd name="T7" fmla="*/ 0 h 40"/>
                <a:gd name="T8" fmla="*/ 35 w 76"/>
                <a:gd name="T9" fmla="*/ 0 h 40"/>
                <a:gd name="T10" fmla="*/ 3 w 76"/>
                <a:gd name="T11" fmla="*/ 8 h 40"/>
                <a:gd name="T12" fmla="*/ 0 w 76"/>
                <a:gd name="T13" fmla="*/ 10 h 40"/>
                <a:gd name="T14" fmla="*/ 0 w 76"/>
                <a:gd name="T15" fmla="*/ 14 h 40"/>
                <a:gd name="T16" fmla="*/ 8 w 76"/>
                <a:gd name="T17" fmla="*/ 26 h 40"/>
                <a:gd name="T18" fmla="*/ 12 w 76"/>
                <a:gd name="T19" fmla="*/ 28 h 40"/>
                <a:gd name="T20" fmla="*/ 33 w 76"/>
                <a:gd name="T21" fmla="*/ 24 h 40"/>
                <a:gd name="T22" fmla="*/ 36 w 76"/>
                <a:gd name="T23" fmla="*/ 33 h 40"/>
                <a:gd name="T24" fmla="*/ 40 w 76"/>
                <a:gd name="T25" fmla="*/ 36 h 40"/>
                <a:gd name="T26" fmla="*/ 56 w 76"/>
                <a:gd name="T27" fmla="*/ 36 h 40"/>
                <a:gd name="T28" fmla="*/ 60 w 76"/>
                <a:gd name="T29" fmla="*/ 40 h 40"/>
                <a:gd name="T30" fmla="*/ 72 w 76"/>
                <a:gd name="T31" fmla="*/ 40 h 40"/>
                <a:gd name="T32" fmla="*/ 76 w 76"/>
                <a:gd name="T33" fmla="*/ 36 h 40"/>
                <a:gd name="T34" fmla="*/ 76 w 76"/>
                <a:gd name="T35" fmla="*/ 4 h 40"/>
                <a:gd name="T36" fmla="*/ 72 w 76"/>
                <a:gd name="T37" fmla="*/ 0 h 40"/>
                <a:gd name="T38" fmla="*/ 43 w 76"/>
                <a:gd name="T39" fmla="*/ 28 h 40"/>
                <a:gd name="T40" fmla="*/ 41 w 76"/>
                <a:gd name="T41" fmla="*/ 24 h 40"/>
                <a:gd name="T42" fmla="*/ 44 w 76"/>
                <a:gd name="T43" fmla="*/ 24 h 40"/>
                <a:gd name="T44" fmla="*/ 48 w 76"/>
                <a:gd name="T45" fmla="*/ 20 h 40"/>
                <a:gd name="T46" fmla="*/ 44 w 76"/>
                <a:gd name="T47" fmla="*/ 16 h 40"/>
                <a:gd name="T48" fmla="*/ 35 w 76"/>
                <a:gd name="T49" fmla="*/ 16 h 40"/>
                <a:gd name="T50" fmla="*/ 14 w 76"/>
                <a:gd name="T51" fmla="*/ 19 h 40"/>
                <a:gd name="T52" fmla="*/ 10 w 76"/>
                <a:gd name="T53" fmla="*/ 14 h 40"/>
                <a:gd name="T54" fmla="*/ 36 w 76"/>
                <a:gd name="T55" fmla="*/ 8 h 40"/>
                <a:gd name="T56" fmla="*/ 56 w 76"/>
                <a:gd name="T57" fmla="*/ 11 h 40"/>
                <a:gd name="T58" fmla="*/ 56 w 76"/>
                <a:gd name="T59" fmla="*/ 28 h 40"/>
                <a:gd name="T60" fmla="*/ 43 w 76"/>
                <a:gd name="T61" fmla="*/ 28 h 40"/>
                <a:gd name="T62" fmla="*/ 68 w 76"/>
                <a:gd name="T63" fmla="*/ 32 h 40"/>
                <a:gd name="T64" fmla="*/ 64 w 76"/>
                <a:gd name="T65" fmla="*/ 32 h 40"/>
                <a:gd name="T66" fmla="*/ 64 w 76"/>
                <a:gd name="T67" fmla="*/ 8 h 40"/>
                <a:gd name="T68" fmla="*/ 68 w 76"/>
                <a:gd name="T69" fmla="*/ 8 h 40"/>
                <a:gd name="T70" fmla="*/ 68 w 76"/>
                <a:gd name="T7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0">
                  <a:moveTo>
                    <a:pt x="72" y="0"/>
                  </a:moveTo>
                  <a:cubicBezTo>
                    <a:pt x="60" y="0"/>
                    <a:pt x="60" y="0"/>
                    <a:pt x="60" y="0"/>
                  </a:cubicBezTo>
                  <a:cubicBezTo>
                    <a:pt x="58" y="0"/>
                    <a:pt x="56" y="1"/>
                    <a:pt x="56" y="3"/>
                  </a:cubicBezTo>
                  <a:cubicBezTo>
                    <a:pt x="36" y="0"/>
                    <a:pt x="36" y="0"/>
                    <a:pt x="36" y="0"/>
                  </a:cubicBezTo>
                  <a:cubicBezTo>
                    <a:pt x="36" y="0"/>
                    <a:pt x="35" y="0"/>
                    <a:pt x="35" y="0"/>
                  </a:cubicBezTo>
                  <a:cubicBezTo>
                    <a:pt x="3" y="8"/>
                    <a:pt x="3" y="8"/>
                    <a:pt x="3" y="8"/>
                  </a:cubicBezTo>
                  <a:cubicBezTo>
                    <a:pt x="2" y="8"/>
                    <a:pt x="1" y="9"/>
                    <a:pt x="0" y="10"/>
                  </a:cubicBezTo>
                  <a:cubicBezTo>
                    <a:pt x="0" y="11"/>
                    <a:pt x="0" y="13"/>
                    <a:pt x="0" y="14"/>
                  </a:cubicBezTo>
                  <a:cubicBezTo>
                    <a:pt x="8" y="26"/>
                    <a:pt x="8" y="26"/>
                    <a:pt x="8" y="26"/>
                  </a:cubicBezTo>
                  <a:cubicBezTo>
                    <a:pt x="9" y="27"/>
                    <a:pt x="11" y="28"/>
                    <a:pt x="12" y="28"/>
                  </a:cubicBezTo>
                  <a:cubicBezTo>
                    <a:pt x="33" y="24"/>
                    <a:pt x="33" y="24"/>
                    <a:pt x="33" y="24"/>
                  </a:cubicBezTo>
                  <a:cubicBezTo>
                    <a:pt x="36" y="33"/>
                    <a:pt x="36" y="33"/>
                    <a:pt x="36" y="33"/>
                  </a:cubicBezTo>
                  <a:cubicBezTo>
                    <a:pt x="37" y="35"/>
                    <a:pt x="38" y="36"/>
                    <a:pt x="40" y="36"/>
                  </a:cubicBezTo>
                  <a:cubicBezTo>
                    <a:pt x="56" y="36"/>
                    <a:pt x="56" y="36"/>
                    <a:pt x="56" y="36"/>
                  </a:cubicBezTo>
                  <a:cubicBezTo>
                    <a:pt x="56" y="38"/>
                    <a:pt x="58" y="40"/>
                    <a:pt x="60" y="40"/>
                  </a:cubicBezTo>
                  <a:cubicBezTo>
                    <a:pt x="72" y="40"/>
                    <a:pt x="72" y="40"/>
                    <a:pt x="72" y="40"/>
                  </a:cubicBezTo>
                  <a:cubicBezTo>
                    <a:pt x="74" y="40"/>
                    <a:pt x="76" y="38"/>
                    <a:pt x="76" y="36"/>
                  </a:cubicBezTo>
                  <a:cubicBezTo>
                    <a:pt x="76" y="4"/>
                    <a:pt x="76" y="4"/>
                    <a:pt x="76" y="4"/>
                  </a:cubicBezTo>
                  <a:cubicBezTo>
                    <a:pt x="76" y="1"/>
                    <a:pt x="74" y="0"/>
                    <a:pt x="72" y="0"/>
                  </a:cubicBezTo>
                  <a:close/>
                  <a:moveTo>
                    <a:pt x="43" y="28"/>
                  </a:moveTo>
                  <a:cubicBezTo>
                    <a:pt x="41" y="24"/>
                    <a:pt x="41" y="24"/>
                    <a:pt x="41" y="24"/>
                  </a:cubicBezTo>
                  <a:cubicBezTo>
                    <a:pt x="44" y="24"/>
                    <a:pt x="44" y="24"/>
                    <a:pt x="44" y="24"/>
                  </a:cubicBezTo>
                  <a:cubicBezTo>
                    <a:pt x="46" y="24"/>
                    <a:pt x="48" y="22"/>
                    <a:pt x="48" y="20"/>
                  </a:cubicBezTo>
                  <a:cubicBezTo>
                    <a:pt x="48" y="17"/>
                    <a:pt x="46" y="16"/>
                    <a:pt x="44" y="16"/>
                  </a:cubicBezTo>
                  <a:cubicBezTo>
                    <a:pt x="43" y="16"/>
                    <a:pt x="36" y="16"/>
                    <a:pt x="35" y="16"/>
                  </a:cubicBezTo>
                  <a:cubicBezTo>
                    <a:pt x="14" y="19"/>
                    <a:pt x="14" y="19"/>
                    <a:pt x="14" y="19"/>
                  </a:cubicBezTo>
                  <a:cubicBezTo>
                    <a:pt x="10" y="14"/>
                    <a:pt x="10" y="14"/>
                    <a:pt x="10" y="14"/>
                  </a:cubicBezTo>
                  <a:cubicBezTo>
                    <a:pt x="36" y="8"/>
                    <a:pt x="36" y="8"/>
                    <a:pt x="36" y="8"/>
                  </a:cubicBezTo>
                  <a:cubicBezTo>
                    <a:pt x="56" y="11"/>
                    <a:pt x="56" y="11"/>
                    <a:pt x="56" y="11"/>
                  </a:cubicBezTo>
                  <a:cubicBezTo>
                    <a:pt x="56" y="28"/>
                    <a:pt x="56" y="28"/>
                    <a:pt x="56" y="28"/>
                  </a:cubicBezTo>
                  <a:lnTo>
                    <a:pt x="43" y="28"/>
                  </a:lnTo>
                  <a:close/>
                  <a:moveTo>
                    <a:pt x="68" y="32"/>
                  </a:moveTo>
                  <a:cubicBezTo>
                    <a:pt x="64" y="32"/>
                    <a:pt x="64" y="32"/>
                    <a:pt x="64" y="32"/>
                  </a:cubicBezTo>
                  <a:cubicBezTo>
                    <a:pt x="64" y="8"/>
                    <a:pt x="64" y="8"/>
                    <a:pt x="64" y="8"/>
                  </a:cubicBezTo>
                  <a:cubicBezTo>
                    <a:pt x="68" y="8"/>
                    <a:pt x="68" y="8"/>
                    <a:pt x="68" y="8"/>
                  </a:cubicBezTo>
                  <a:lnTo>
                    <a:pt x="68" y="32"/>
                  </a:ln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sp>
          <p:nvSpPr>
            <p:cNvPr id="15" name="Freeform 14"/>
            <p:cNvSpPr>
              <a:spLocks/>
            </p:cNvSpPr>
            <p:nvPr/>
          </p:nvSpPr>
          <p:spPr bwMode="auto">
            <a:xfrm>
              <a:off x="2430463" y="1303338"/>
              <a:ext cx="38100" cy="38100"/>
            </a:xfrm>
            <a:custGeom>
              <a:avLst/>
              <a:gdLst>
                <a:gd name="T0" fmla="*/ 24 w 24"/>
                <a:gd name="T1" fmla="*/ 6 h 24"/>
                <a:gd name="T2" fmla="*/ 18 w 24"/>
                <a:gd name="T3" fmla="*/ 0 h 24"/>
                <a:gd name="T4" fmla="*/ 12 w 24"/>
                <a:gd name="T5" fmla="*/ 6 h 24"/>
                <a:gd name="T6" fmla="*/ 6 w 24"/>
                <a:gd name="T7" fmla="*/ 0 h 24"/>
                <a:gd name="T8" fmla="*/ 0 w 24"/>
                <a:gd name="T9" fmla="*/ 6 h 24"/>
                <a:gd name="T10" fmla="*/ 12 w 24"/>
                <a:gd name="T11" fmla="*/ 24 h 24"/>
                <a:gd name="T12" fmla="*/ 24 w 24"/>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6"/>
                  </a:moveTo>
                  <a:cubicBezTo>
                    <a:pt x="24" y="2"/>
                    <a:pt x="21" y="0"/>
                    <a:pt x="18" y="0"/>
                  </a:cubicBezTo>
                  <a:cubicBezTo>
                    <a:pt x="15" y="0"/>
                    <a:pt x="12" y="2"/>
                    <a:pt x="12" y="6"/>
                  </a:cubicBezTo>
                  <a:cubicBezTo>
                    <a:pt x="12" y="2"/>
                    <a:pt x="9" y="0"/>
                    <a:pt x="6" y="0"/>
                  </a:cubicBezTo>
                  <a:cubicBezTo>
                    <a:pt x="3" y="0"/>
                    <a:pt x="0" y="2"/>
                    <a:pt x="0" y="6"/>
                  </a:cubicBezTo>
                  <a:cubicBezTo>
                    <a:pt x="0" y="12"/>
                    <a:pt x="12" y="24"/>
                    <a:pt x="12" y="24"/>
                  </a:cubicBezTo>
                  <a:cubicBezTo>
                    <a:pt x="12" y="24"/>
                    <a:pt x="24" y="12"/>
                    <a:pt x="24" y="6"/>
                  </a:cubicBez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261189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5D48"/>
        </a:solidFill>
        <a:effectLst/>
      </p:bgPr>
    </p:bg>
    <p:spTree>
      <p:nvGrpSpPr>
        <p:cNvPr id="1" name=""/>
        <p:cNvGrpSpPr/>
        <p:nvPr/>
      </p:nvGrpSpPr>
      <p:grpSpPr>
        <a:xfrm>
          <a:off x="0" y="0"/>
          <a:ext cx="0" cy="0"/>
          <a:chOff x="0" y="0"/>
          <a:chExt cx="0" cy="0"/>
        </a:xfrm>
      </p:grpSpPr>
      <p:sp>
        <p:nvSpPr>
          <p:cNvPr id="4" name="TextBox 3"/>
          <p:cNvSpPr txBox="1"/>
          <p:nvPr/>
        </p:nvSpPr>
        <p:spPr>
          <a:xfrm>
            <a:off x="1429223" y="173061"/>
            <a:ext cx="6273800" cy="707886"/>
          </a:xfrm>
          <a:prstGeom prst="rect">
            <a:avLst/>
          </a:prstGeom>
          <a:noFill/>
        </p:spPr>
        <p:txBody>
          <a:bodyPr wrap="square" rtlCol="0">
            <a:spAutoFit/>
          </a:bodyPr>
          <a:lstStyle/>
          <a:p>
            <a:pPr algn="ctr"/>
            <a:r>
              <a:rPr lang="en-US" sz="4000" dirty="0" smtClean="0">
                <a:solidFill>
                  <a:schemeClr val="bg1"/>
                </a:solidFill>
              </a:rPr>
              <a:t>Contacts/Info </a:t>
            </a:r>
            <a:endParaRPr lang="en-US" sz="4000" dirty="0">
              <a:solidFill>
                <a:schemeClr val="bg1"/>
              </a:solidFill>
            </a:endParaRPr>
          </a:p>
        </p:txBody>
      </p:sp>
      <p:sp>
        <p:nvSpPr>
          <p:cNvPr id="5" name="TextBox 4"/>
          <p:cNvSpPr txBox="1"/>
          <p:nvPr/>
        </p:nvSpPr>
        <p:spPr>
          <a:xfrm>
            <a:off x="3333838" y="1018825"/>
            <a:ext cx="5581562" cy="3785652"/>
          </a:xfrm>
          <a:prstGeom prst="rect">
            <a:avLst/>
          </a:prstGeom>
          <a:noFill/>
        </p:spPr>
        <p:txBody>
          <a:bodyPr wrap="square" rtlCol="0">
            <a:spAutoFit/>
          </a:bodyPr>
          <a:lstStyle/>
          <a:p>
            <a:r>
              <a:rPr lang="en-US" sz="2400" dirty="0" smtClean="0">
                <a:solidFill>
                  <a:schemeClr val="bg1"/>
                </a:solidFill>
              </a:rPr>
              <a:t>Liv : </a:t>
            </a:r>
            <a:r>
              <a:rPr lang="en-US" sz="2400" dirty="0" smtClean="0">
                <a:solidFill>
                  <a:schemeClr val="bg1"/>
                </a:solidFill>
                <a:hlinkClick r:id="rId3"/>
              </a:rPr>
              <a:t>liv.terueljohannesson@pse.com</a:t>
            </a:r>
            <a:endParaRPr lang="en-US" sz="2400" dirty="0" smtClean="0">
              <a:solidFill>
                <a:schemeClr val="bg1"/>
              </a:solidFill>
            </a:endParaRPr>
          </a:p>
          <a:p>
            <a:endParaRPr lang="en-US" sz="2400" dirty="0">
              <a:solidFill>
                <a:schemeClr val="bg1"/>
              </a:solidFill>
            </a:endParaRPr>
          </a:p>
          <a:p>
            <a:endParaRPr lang="en-US" sz="2400" dirty="0" smtClean="0">
              <a:solidFill>
                <a:schemeClr val="bg1"/>
              </a:solidFill>
            </a:endParaRPr>
          </a:p>
          <a:p>
            <a:r>
              <a:rPr lang="en-US" sz="2400" dirty="0" smtClean="0">
                <a:solidFill>
                  <a:schemeClr val="bg1"/>
                </a:solidFill>
              </a:rPr>
              <a:t>Website : </a:t>
            </a:r>
            <a:r>
              <a:rPr lang="en-US" sz="2400" dirty="0" smtClean="0">
                <a:solidFill>
                  <a:schemeClr val="bg1"/>
                </a:solidFill>
                <a:hlinkClick r:id="rId4"/>
              </a:rPr>
              <a:t>WWW.PSE.COM</a:t>
            </a:r>
            <a:r>
              <a:rPr lang="en-US" sz="2400" dirty="0" smtClean="0">
                <a:solidFill>
                  <a:schemeClr val="bg1"/>
                </a:solidFill>
              </a:rPr>
              <a:t> </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Energy Adviser : 1-800-562-1482</a:t>
            </a:r>
          </a:p>
          <a:p>
            <a:endParaRPr lang="en-US" sz="2400" dirty="0">
              <a:solidFill>
                <a:schemeClr val="bg1"/>
              </a:solidFill>
            </a:endParaRPr>
          </a:p>
          <a:p>
            <a:endParaRPr lang="en-US" sz="2400" dirty="0" smtClean="0">
              <a:solidFill>
                <a:schemeClr val="bg1"/>
              </a:solidFill>
            </a:endParaRPr>
          </a:p>
          <a:p>
            <a:endParaRPr lang="en-US" sz="2400" dirty="0">
              <a:solidFill>
                <a:schemeClr val="bg1"/>
              </a:solidFill>
            </a:endParaRPr>
          </a:p>
        </p:txBody>
      </p:sp>
      <p:sp>
        <p:nvSpPr>
          <p:cNvPr id="8" name="TextBox 7"/>
          <p:cNvSpPr txBox="1"/>
          <p:nvPr/>
        </p:nvSpPr>
        <p:spPr>
          <a:xfrm>
            <a:off x="6382223" y="1018825"/>
            <a:ext cx="2150534" cy="300082"/>
          </a:xfrm>
          <a:prstGeom prst="rect">
            <a:avLst/>
          </a:prstGeom>
          <a:noFill/>
        </p:spPr>
        <p:txBody>
          <a:bodyPr wrap="square" rtlCol="0">
            <a:spAutoFit/>
          </a:bodyPr>
          <a:lstStyle/>
          <a:p>
            <a:r>
              <a:rPr lang="en-US" dirty="0"/>
              <a:t>         </a:t>
            </a:r>
            <a:endParaRPr lang="en-US" sz="2000" dirty="0"/>
          </a:p>
        </p:txBody>
      </p:sp>
      <p:sp>
        <p:nvSpPr>
          <p:cNvPr id="11" name="Rectangle 1251"/>
          <p:cNvSpPr>
            <a:spLocks noChangeArrowheads="1"/>
          </p:cNvSpPr>
          <p:nvPr/>
        </p:nvSpPr>
        <p:spPr bwMode="auto">
          <a:xfrm>
            <a:off x="5055578" y="1629971"/>
            <a:ext cx="36157" cy="18079"/>
          </a:xfrm>
          <a:prstGeom prst="rect">
            <a:avLst/>
          </a:prstGeom>
          <a:solidFill>
            <a:srgbClr val="767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2" name="Rectangle 1251"/>
          <p:cNvSpPr>
            <a:spLocks noChangeArrowheads="1"/>
          </p:cNvSpPr>
          <p:nvPr/>
        </p:nvSpPr>
        <p:spPr bwMode="auto">
          <a:xfrm>
            <a:off x="5207978" y="1782371"/>
            <a:ext cx="36157" cy="18079"/>
          </a:xfrm>
          <a:prstGeom prst="rect">
            <a:avLst/>
          </a:prstGeom>
          <a:solidFill>
            <a:srgbClr val="7675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608" y="880947"/>
            <a:ext cx="2768601" cy="2768601"/>
          </a:xfrm>
          <a:prstGeom prst="rect">
            <a:avLst/>
          </a:prstGeom>
        </p:spPr>
      </p:pic>
      <p:sp>
        <p:nvSpPr>
          <p:cNvPr id="3" name="TextBox 2"/>
          <p:cNvSpPr txBox="1"/>
          <p:nvPr/>
        </p:nvSpPr>
        <p:spPr>
          <a:xfrm>
            <a:off x="135012" y="3860801"/>
            <a:ext cx="3135792" cy="646331"/>
          </a:xfrm>
          <a:prstGeom prst="rect">
            <a:avLst/>
          </a:prstGeom>
          <a:noFill/>
        </p:spPr>
        <p:txBody>
          <a:bodyPr wrap="square" rtlCol="0">
            <a:spAutoFit/>
          </a:bodyPr>
          <a:lstStyle/>
          <a:p>
            <a:pPr algn="ctr"/>
            <a:r>
              <a:rPr lang="en-US" sz="1800" dirty="0" smtClean="0">
                <a:solidFill>
                  <a:schemeClr val="bg1"/>
                </a:solidFill>
              </a:rPr>
              <a:t>Liv Teruel Johannesson</a:t>
            </a:r>
          </a:p>
          <a:p>
            <a:pPr algn="ctr"/>
            <a:r>
              <a:rPr lang="en-US" sz="1800" dirty="0" smtClean="0">
                <a:solidFill>
                  <a:schemeClr val="bg1"/>
                </a:solidFill>
              </a:rPr>
              <a:t>Outreach Manager King County</a:t>
            </a:r>
            <a:endParaRPr lang="en-US" sz="1800" dirty="0">
              <a:solidFill>
                <a:schemeClr val="bg1"/>
              </a:solidFill>
            </a:endParaRPr>
          </a:p>
        </p:txBody>
      </p:sp>
    </p:spTree>
    <p:extLst>
      <p:ext uri="{BB962C8B-B14F-4D97-AF65-F5344CB8AC3E}">
        <p14:creationId xmlns:p14="http://schemas.microsoft.com/office/powerpoint/2010/main" val="357233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8C3B4"/>
        </a:solidFill>
        <a:effectLst/>
      </p:bgPr>
    </p:bg>
    <p:spTree>
      <p:nvGrpSpPr>
        <p:cNvPr id="1" name=""/>
        <p:cNvGrpSpPr/>
        <p:nvPr/>
      </p:nvGrpSpPr>
      <p:grpSpPr>
        <a:xfrm>
          <a:off x="0" y="0"/>
          <a:ext cx="0" cy="0"/>
          <a:chOff x="0" y="0"/>
          <a:chExt cx="0" cy="0"/>
        </a:xfrm>
      </p:grpSpPr>
      <p:pic>
        <p:nvPicPr>
          <p:cNvPr id="835" name="Picture 8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955" y="147339"/>
            <a:ext cx="4865894" cy="3072295"/>
          </a:xfrm>
          <a:prstGeom prst="rect">
            <a:avLst/>
          </a:prstGeom>
        </p:spPr>
      </p:pic>
      <p:sp>
        <p:nvSpPr>
          <p:cNvPr id="834" name="TextBox 833"/>
          <p:cNvSpPr txBox="1"/>
          <p:nvPr/>
        </p:nvSpPr>
        <p:spPr>
          <a:xfrm>
            <a:off x="574035" y="3263638"/>
            <a:ext cx="8351165" cy="1161857"/>
          </a:xfrm>
          <a:prstGeom prst="rect">
            <a:avLst/>
          </a:prstGeom>
          <a:noFill/>
        </p:spPr>
        <p:txBody>
          <a:bodyPr wrap="square" lIns="91440" tIns="45720" rIns="91440" bIns="45720" rtlCol="0" anchor="t">
            <a:spAutoFit/>
          </a:bodyPr>
          <a:lstStyle/>
          <a:p>
            <a:pPr algn="ctr"/>
            <a:r>
              <a:rPr lang="en-US" sz="2800" dirty="0">
                <a:solidFill>
                  <a:schemeClr val="bg1"/>
                </a:solidFill>
              </a:rPr>
              <a:t>PSE does not share personal customer information with any outside entities for the program it administer</a:t>
            </a:r>
            <a:r>
              <a:rPr lang="en-US" sz="1400" dirty="0">
                <a:solidFill>
                  <a:schemeClr val="bg1"/>
                </a:solidFill>
              </a:rPr>
              <a:t>.</a:t>
            </a:r>
            <a:endParaRPr lang="en-US" dirty="0">
              <a:solidFill>
                <a:schemeClr val="bg1"/>
              </a:solidFill>
              <a:ea typeface="Calibri" panose="020F0502020204030204"/>
              <a:cs typeface="Calibri" panose="020F0502020204030204"/>
            </a:endParaRPr>
          </a:p>
          <a:p>
            <a:endParaRPr lang="en-US" dirty="0"/>
          </a:p>
        </p:txBody>
      </p:sp>
    </p:spTree>
    <p:extLst>
      <p:ext uri="{BB962C8B-B14F-4D97-AF65-F5344CB8AC3E}">
        <p14:creationId xmlns:p14="http://schemas.microsoft.com/office/powerpoint/2010/main" val="239395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21" name="Round Diagonal Corner Rectangle 20"/>
          <p:cNvSpPr>
            <a:spLocks/>
          </p:cNvSpPr>
          <p:nvPr/>
        </p:nvSpPr>
        <p:spPr>
          <a:xfrm>
            <a:off x="3690257" y="914400"/>
            <a:ext cx="5029200" cy="2743200"/>
          </a:xfrm>
          <a:prstGeom prst="round2DiagRect">
            <a:avLst/>
          </a:prstGeom>
          <a:solidFill>
            <a:srgbClr val="58C3B4">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US" dirty="0"/>
          </a:p>
        </p:txBody>
      </p:sp>
      <p:sp>
        <p:nvSpPr>
          <p:cNvPr id="19" name="Text Placeholder 18"/>
          <p:cNvSpPr>
            <a:spLocks noGrp="1"/>
          </p:cNvSpPr>
          <p:nvPr>
            <p:ph type="body" sz="quarter" idx="10"/>
          </p:nvPr>
        </p:nvSpPr>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1800" dirty="0"/>
              <a:t>PSE HELP </a:t>
            </a:r>
          </a:p>
          <a:p>
            <a:pPr marL="342900" indent="-342900">
              <a:buFont typeface="Arial" panose="020B0604020202020204" pitchFamily="34" charset="0"/>
              <a:buChar char="•"/>
            </a:pPr>
            <a:r>
              <a:rPr lang="en-US" sz="1800" dirty="0"/>
              <a:t>LIHEAP </a:t>
            </a:r>
          </a:p>
          <a:p>
            <a:pPr marL="342900" indent="-342900">
              <a:buFont typeface="Arial" panose="020B0604020202020204" pitchFamily="34" charset="0"/>
              <a:buChar char="•"/>
            </a:pPr>
            <a:r>
              <a:rPr lang="en-US" sz="1800" dirty="0"/>
              <a:t>Salvation Army Warm Home Fund</a:t>
            </a:r>
          </a:p>
          <a:p>
            <a:pPr marL="342900" indent="-342900">
              <a:buFont typeface="Arial" panose="020B0604020202020204" pitchFamily="34" charset="0"/>
              <a:buChar char="•"/>
            </a:pPr>
            <a:r>
              <a:rPr lang="en-US" sz="1800" dirty="0"/>
              <a:t>Payment </a:t>
            </a:r>
            <a:r>
              <a:rPr lang="en-US" sz="1800" dirty="0" smtClean="0"/>
              <a:t>Arrangements</a:t>
            </a:r>
          </a:p>
          <a:p>
            <a:pPr marL="342900" indent="-342900">
              <a:buFont typeface="Arial" panose="020B0604020202020204" pitchFamily="34" charset="0"/>
              <a:buChar char="•"/>
            </a:pPr>
            <a:r>
              <a:rPr lang="en-US" sz="1800" dirty="0" smtClean="0"/>
              <a:t>Community Solar shares</a:t>
            </a:r>
            <a:endParaRPr lang="en-US" sz="1800" dirty="0"/>
          </a:p>
          <a:p>
            <a:endParaRPr lang="en-US" dirty="0"/>
          </a:p>
        </p:txBody>
      </p:sp>
      <p:sp>
        <p:nvSpPr>
          <p:cNvPr id="28" name="Text Placeholder 27"/>
          <p:cNvSpPr>
            <a:spLocks noGrp="1"/>
          </p:cNvSpPr>
          <p:nvPr>
            <p:ph type="body" sz="quarter" idx="11"/>
          </p:nvPr>
        </p:nvSpPr>
        <p:spPr>
          <a:xfrm>
            <a:off x="669925" y="914401"/>
            <a:ext cx="2481489" cy="2743199"/>
          </a:xfrm>
        </p:spPr>
        <p:txBody>
          <a:bodyPr/>
          <a:lstStyle/>
          <a:p>
            <a:pPr algn="ctr"/>
            <a:r>
              <a:rPr lang="en-US" sz="3200" dirty="0"/>
              <a:t>How we can help</a:t>
            </a:r>
          </a:p>
          <a:p>
            <a:endParaRPr lang="en-US" dirty="0"/>
          </a:p>
          <a:p>
            <a:endParaRPr lang="en-US" dirty="0"/>
          </a:p>
        </p:txBody>
      </p:sp>
      <p:sp>
        <p:nvSpPr>
          <p:cNvPr id="29" name="Text Placeholder 28"/>
          <p:cNvSpPr>
            <a:spLocks noGrp="1"/>
          </p:cNvSpPr>
          <p:nvPr>
            <p:ph type="body" sz="quarter" idx="12"/>
          </p:nvPr>
        </p:nvSpPr>
        <p:spPr/>
        <p:txBody>
          <a:bodyPr/>
          <a:lstStyle/>
          <a:p>
            <a:endParaRPr lang="en-US" dirty="0"/>
          </a:p>
        </p:txBody>
      </p:sp>
      <p:grpSp>
        <p:nvGrpSpPr>
          <p:cNvPr id="11" name="Group 10"/>
          <p:cNvGrpSpPr>
            <a:grpSpLocks noChangeAspect="1"/>
          </p:cNvGrpSpPr>
          <p:nvPr/>
        </p:nvGrpSpPr>
        <p:grpSpPr>
          <a:xfrm>
            <a:off x="1548250" y="2932762"/>
            <a:ext cx="724838" cy="724838"/>
            <a:chOff x="2373313" y="1246188"/>
            <a:chExt cx="152400" cy="152400"/>
          </a:xfrm>
          <a:solidFill>
            <a:schemeClr val="bg1"/>
          </a:solidFill>
        </p:grpSpPr>
        <p:sp>
          <p:nvSpPr>
            <p:cNvPr id="12" name="Freeform 1472"/>
            <p:cNvSpPr>
              <a:spLocks noEditPoints="1"/>
            </p:cNvSpPr>
            <p:nvPr/>
          </p:nvSpPr>
          <p:spPr bwMode="auto">
            <a:xfrm>
              <a:off x="2373313" y="1335088"/>
              <a:ext cx="120650" cy="63500"/>
            </a:xfrm>
            <a:custGeom>
              <a:avLst/>
              <a:gdLst>
                <a:gd name="T0" fmla="*/ 67 w 76"/>
                <a:gd name="T1" fmla="*/ 13 h 40"/>
                <a:gd name="T2" fmla="*/ 63 w 76"/>
                <a:gd name="T3" fmla="*/ 12 h 40"/>
                <a:gd name="T4" fmla="*/ 43 w 76"/>
                <a:gd name="T5" fmla="*/ 15 h 40"/>
                <a:gd name="T6" fmla="*/ 40 w 76"/>
                <a:gd name="T7" fmla="*/ 6 h 40"/>
                <a:gd name="T8" fmla="*/ 36 w 76"/>
                <a:gd name="T9" fmla="*/ 4 h 40"/>
                <a:gd name="T10" fmla="*/ 20 w 76"/>
                <a:gd name="T11" fmla="*/ 4 h 40"/>
                <a:gd name="T12" fmla="*/ 16 w 76"/>
                <a:gd name="T13" fmla="*/ 0 h 40"/>
                <a:gd name="T14" fmla="*/ 4 w 76"/>
                <a:gd name="T15" fmla="*/ 0 h 40"/>
                <a:gd name="T16" fmla="*/ 0 w 76"/>
                <a:gd name="T17" fmla="*/ 4 h 40"/>
                <a:gd name="T18" fmla="*/ 0 w 76"/>
                <a:gd name="T19" fmla="*/ 36 h 40"/>
                <a:gd name="T20" fmla="*/ 4 w 76"/>
                <a:gd name="T21" fmla="*/ 40 h 40"/>
                <a:gd name="T22" fmla="*/ 16 w 76"/>
                <a:gd name="T23" fmla="*/ 40 h 40"/>
                <a:gd name="T24" fmla="*/ 20 w 76"/>
                <a:gd name="T25" fmla="*/ 36 h 40"/>
                <a:gd name="T26" fmla="*/ 39 w 76"/>
                <a:gd name="T27" fmla="*/ 40 h 40"/>
                <a:gd name="T28" fmla="*/ 41 w 76"/>
                <a:gd name="T29" fmla="*/ 40 h 40"/>
                <a:gd name="T30" fmla="*/ 73 w 76"/>
                <a:gd name="T31" fmla="*/ 32 h 40"/>
                <a:gd name="T32" fmla="*/ 76 w 76"/>
                <a:gd name="T33" fmla="*/ 29 h 40"/>
                <a:gd name="T34" fmla="*/ 75 w 76"/>
                <a:gd name="T35" fmla="*/ 25 h 40"/>
                <a:gd name="T36" fmla="*/ 67 w 76"/>
                <a:gd name="T37" fmla="*/ 13 h 40"/>
                <a:gd name="T38" fmla="*/ 8 w 76"/>
                <a:gd name="T39" fmla="*/ 32 h 40"/>
                <a:gd name="T40" fmla="*/ 8 w 76"/>
                <a:gd name="T41" fmla="*/ 8 h 40"/>
                <a:gd name="T42" fmla="*/ 12 w 76"/>
                <a:gd name="T43" fmla="*/ 8 h 40"/>
                <a:gd name="T44" fmla="*/ 12 w 76"/>
                <a:gd name="T45" fmla="*/ 32 h 40"/>
                <a:gd name="T46" fmla="*/ 8 w 76"/>
                <a:gd name="T47" fmla="*/ 32 h 40"/>
                <a:gd name="T48" fmla="*/ 40 w 76"/>
                <a:gd name="T49" fmla="*/ 32 h 40"/>
                <a:gd name="T50" fmla="*/ 20 w 76"/>
                <a:gd name="T51" fmla="*/ 28 h 40"/>
                <a:gd name="T52" fmla="*/ 20 w 76"/>
                <a:gd name="T53" fmla="*/ 12 h 40"/>
                <a:gd name="T54" fmla="*/ 33 w 76"/>
                <a:gd name="T55" fmla="*/ 12 h 40"/>
                <a:gd name="T56" fmla="*/ 34 w 76"/>
                <a:gd name="T57" fmla="*/ 16 h 40"/>
                <a:gd name="T58" fmla="*/ 32 w 76"/>
                <a:gd name="T59" fmla="*/ 16 h 40"/>
                <a:gd name="T60" fmla="*/ 28 w 76"/>
                <a:gd name="T61" fmla="*/ 20 h 40"/>
                <a:gd name="T62" fmla="*/ 32 w 76"/>
                <a:gd name="T63" fmla="*/ 24 h 40"/>
                <a:gd name="T64" fmla="*/ 41 w 76"/>
                <a:gd name="T65" fmla="*/ 24 h 40"/>
                <a:gd name="T66" fmla="*/ 62 w 76"/>
                <a:gd name="T67" fmla="*/ 20 h 40"/>
                <a:gd name="T68" fmla="*/ 65 w 76"/>
                <a:gd name="T69" fmla="*/ 25 h 40"/>
                <a:gd name="T70" fmla="*/ 40 w 76"/>
                <a:gd name="T7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0">
                  <a:moveTo>
                    <a:pt x="67" y="13"/>
                  </a:moveTo>
                  <a:cubicBezTo>
                    <a:pt x="66" y="12"/>
                    <a:pt x="65" y="11"/>
                    <a:pt x="63" y="12"/>
                  </a:cubicBezTo>
                  <a:cubicBezTo>
                    <a:pt x="43" y="15"/>
                    <a:pt x="43" y="15"/>
                    <a:pt x="43" y="15"/>
                  </a:cubicBezTo>
                  <a:cubicBezTo>
                    <a:pt x="40" y="6"/>
                    <a:pt x="40" y="6"/>
                    <a:pt x="40" y="6"/>
                  </a:cubicBezTo>
                  <a:cubicBezTo>
                    <a:pt x="39" y="5"/>
                    <a:pt x="38" y="4"/>
                    <a:pt x="36" y="4"/>
                  </a:cubicBezTo>
                  <a:cubicBezTo>
                    <a:pt x="20" y="4"/>
                    <a:pt x="20" y="4"/>
                    <a:pt x="20" y="4"/>
                  </a:cubicBezTo>
                  <a:cubicBezTo>
                    <a:pt x="20" y="1"/>
                    <a:pt x="18" y="0"/>
                    <a:pt x="16" y="0"/>
                  </a:cubicBezTo>
                  <a:cubicBezTo>
                    <a:pt x="4" y="0"/>
                    <a:pt x="4" y="0"/>
                    <a:pt x="4" y="0"/>
                  </a:cubicBezTo>
                  <a:cubicBezTo>
                    <a:pt x="2" y="0"/>
                    <a:pt x="0" y="1"/>
                    <a:pt x="0" y="4"/>
                  </a:cubicBezTo>
                  <a:cubicBezTo>
                    <a:pt x="0" y="36"/>
                    <a:pt x="0" y="36"/>
                    <a:pt x="0" y="36"/>
                  </a:cubicBezTo>
                  <a:cubicBezTo>
                    <a:pt x="0" y="38"/>
                    <a:pt x="2" y="40"/>
                    <a:pt x="4" y="40"/>
                  </a:cubicBezTo>
                  <a:cubicBezTo>
                    <a:pt x="16" y="40"/>
                    <a:pt x="16" y="40"/>
                    <a:pt x="16" y="40"/>
                  </a:cubicBezTo>
                  <a:cubicBezTo>
                    <a:pt x="18" y="40"/>
                    <a:pt x="19" y="38"/>
                    <a:pt x="20" y="36"/>
                  </a:cubicBezTo>
                  <a:cubicBezTo>
                    <a:pt x="39" y="40"/>
                    <a:pt x="39" y="40"/>
                    <a:pt x="39" y="40"/>
                  </a:cubicBezTo>
                  <a:cubicBezTo>
                    <a:pt x="40" y="40"/>
                    <a:pt x="40" y="40"/>
                    <a:pt x="41" y="40"/>
                  </a:cubicBezTo>
                  <a:cubicBezTo>
                    <a:pt x="73" y="32"/>
                    <a:pt x="73" y="32"/>
                    <a:pt x="73" y="32"/>
                  </a:cubicBezTo>
                  <a:cubicBezTo>
                    <a:pt x="74" y="31"/>
                    <a:pt x="75" y="30"/>
                    <a:pt x="76" y="29"/>
                  </a:cubicBezTo>
                  <a:cubicBezTo>
                    <a:pt x="76" y="28"/>
                    <a:pt x="76" y="27"/>
                    <a:pt x="75" y="25"/>
                  </a:cubicBezTo>
                  <a:lnTo>
                    <a:pt x="67" y="13"/>
                  </a:lnTo>
                  <a:close/>
                  <a:moveTo>
                    <a:pt x="8" y="32"/>
                  </a:moveTo>
                  <a:cubicBezTo>
                    <a:pt x="8" y="8"/>
                    <a:pt x="8" y="8"/>
                    <a:pt x="8" y="8"/>
                  </a:cubicBezTo>
                  <a:cubicBezTo>
                    <a:pt x="12" y="8"/>
                    <a:pt x="12" y="8"/>
                    <a:pt x="12" y="8"/>
                  </a:cubicBezTo>
                  <a:cubicBezTo>
                    <a:pt x="12" y="32"/>
                    <a:pt x="12" y="32"/>
                    <a:pt x="12" y="32"/>
                  </a:cubicBezTo>
                  <a:lnTo>
                    <a:pt x="8" y="32"/>
                  </a:lnTo>
                  <a:close/>
                  <a:moveTo>
                    <a:pt x="40" y="32"/>
                  </a:moveTo>
                  <a:cubicBezTo>
                    <a:pt x="20" y="28"/>
                    <a:pt x="20" y="28"/>
                    <a:pt x="20" y="28"/>
                  </a:cubicBezTo>
                  <a:cubicBezTo>
                    <a:pt x="20" y="12"/>
                    <a:pt x="20" y="12"/>
                    <a:pt x="20" y="12"/>
                  </a:cubicBezTo>
                  <a:cubicBezTo>
                    <a:pt x="33" y="12"/>
                    <a:pt x="33" y="12"/>
                    <a:pt x="33" y="12"/>
                  </a:cubicBezTo>
                  <a:cubicBezTo>
                    <a:pt x="34" y="16"/>
                    <a:pt x="34" y="16"/>
                    <a:pt x="34" y="16"/>
                  </a:cubicBezTo>
                  <a:cubicBezTo>
                    <a:pt x="32" y="16"/>
                    <a:pt x="32" y="16"/>
                    <a:pt x="32" y="16"/>
                  </a:cubicBezTo>
                  <a:cubicBezTo>
                    <a:pt x="30" y="16"/>
                    <a:pt x="28" y="17"/>
                    <a:pt x="28" y="20"/>
                  </a:cubicBezTo>
                  <a:cubicBezTo>
                    <a:pt x="28" y="22"/>
                    <a:pt x="30" y="24"/>
                    <a:pt x="32" y="24"/>
                  </a:cubicBezTo>
                  <a:cubicBezTo>
                    <a:pt x="33" y="24"/>
                    <a:pt x="39" y="24"/>
                    <a:pt x="41" y="24"/>
                  </a:cubicBezTo>
                  <a:cubicBezTo>
                    <a:pt x="62" y="20"/>
                    <a:pt x="62" y="20"/>
                    <a:pt x="62" y="20"/>
                  </a:cubicBezTo>
                  <a:cubicBezTo>
                    <a:pt x="65" y="25"/>
                    <a:pt x="65" y="25"/>
                    <a:pt x="65" y="25"/>
                  </a:cubicBezTo>
                  <a:lnTo>
                    <a:pt x="40" y="32"/>
                  </a:ln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3" name="Freeform 1473"/>
            <p:cNvSpPr>
              <a:spLocks noEditPoints="1"/>
            </p:cNvSpPr>
            <p:nvPr/>
          </p:nvSpPr>
          <p:spPr bwMode="auto">
            <a:xfrm>
              <a:off x="2405063" y="1246188"/>
              <a:ext cx="120650" cy="63500"/>
            </a:xfrm>
            <a:custGeom>
              <a:avLst/>
              <a:gdLst>
                <a:gd name="T0" fmla="*/ 72 w 76"/>
                <a:gd name="T1" fmla="*/ 0 h 40"/>
                <a:gd name="T2" fmla="*/ 60 w 76"/>
                <a:gd name="T3" fmla="*/ 0 h 40"/>
                <a:gd name="T4" fmla="*/ 56 w 76"/>
                <a:gd name="T5" fmla="*/ 3 h 40"/>
                <a:gd name="T6" fmla="*/ 36 w 76"/>
                <a:gd name="T7" fmla="*/ 0 h 40"/>
                <a:gd name="T8" fmla="*/ 35 w 76"/>
                <a:gd name="T9" fmla="*/ 0 h 40"/>
                <a:gd name="T10" fmla="*/ 3 w 76"/>
                <a:gd name="T11" fmla="*/ 8 h 40"/>
                <a:gd name="T12" fmla="*/ 0 w 76"/>
                <a:gd name="T13" fmla="*/ 10 h 40"/>
                <a:gd name="T14" fmla="*/ 0 w 76"/>
                <a:gd name="T15" fmla="*/ 14 h 40"/>
                <a:gd name="T16" fmla="*/ 8 w 76"/>
                <a:gd name="T17" fmla="*/ 26 h 40"/>
                <a:gd name="T18" fmla="*/ 12 w 76"/>
                <a:gd name="T19" fmla="*/ 28 h 40"/>
                <a:gd name="T20" fmla="*/ 33 w 76"/>
                <a:gd name="T21" fmla="*/ 24 h 40"/>
                <a:gd name="T22" fmla="*/ 36 w 76"/>
                <a:gd name="T23" fmla="*/ 33 h 40"/>
                <a:gd name="T24" fmla="*/ 40 w 76"/>
                <a:gd name="T25" fmla="*/ 36 h 40"/>
                <a:gd name="T26" fmla="*/ 56 w 76"/>
                <a:gd name="T27" fmla="*/ 36 h 40"/>
                <a:gd name="T28" fmla="*/ 60 w 76"/>
                <a:gd name="T29" fmla="*/ 40 h 40"/>
                <a:gd name="T30" fmla="*/ 72 w 76"/>
                <a:gd name="T31" fmla="*/ 40 h 40"/>
                <a:gd name="T32" fmla="*/ 76 w 76"/>
                <a:gd name="T33" fmla="*/ 36 h 40"/>
                <a:gd name="T34" fmla="*/ 76 w 76"/>
                <a:gd name="T35" fmla="*/ 4 h 40"/>
                <a:gd name="T36" fmla="*/ 72 w 76"/>
                <a:gd name="T37" fmla="*/ 0 h 40"/>
                <a:gd name="T38" fmla="*/ 43 w 76"/>
                <a:gd name="T39" fmla="*/ 28 h 40"/>
                <a:gd name="T40" fmla="*/ 41 w 76"/>
                <a:gd name="T41" fmla="*/ 24 h 40"/>
                <a:gd name="T42" fmla="*/ 44 w 76"/>
                <a:gd name="T43" fmla="*/ 24 h 40"/>
                <a:gd name="T44" fmla="*/ 48 w 76"/>
                <a:gd name="T45" fmla="*/ 20 h 40"/>
                <a:gd name="T46" fmla="*/ 44 w 76"/>
                <a:gd name="T47" fmla="*/ 16 h 40"/>
                <a:gd name="T48" fmla="*/ 35 w 76"/>
                <a:gd name="T49" fmla="*/ 16 h 40"/>
                <a:gd name="T50" fmla="*/ 14 w 76"/>
                <a:gd name="T51" fmla="*/ 19 h 40"/>
                <a:gd name="T52" fmla="*/ 10 w 76"/>
                <a:gd name="T53" fmla="*/ 14 h 40"/>
                <a:gd name="T54" fmla="*/ 36 w 76"/>
                <a:gd name="T55" fmla="*/ 8 h 40"/>
                <a:gd name="T56" fmla="*/ 56 w 76"/>
                <a:gd name="T57" fmla="*/ 11 h 40"/>
                <a:gd name="T58" fmla="*/ 56 w 76"/>
                <a:gd name="T59" fmla="*/ 28 h 40"/>
                <a:gd name="T60" fmla="*/ 43 w 76"/>
                <a:gd name="T61" fmla="*/ 28 h 40"/>
                <a:gd name="T62" fmla="*/ 68 w 76"/>
                <a:gd name="T63" fmla="*/ 32 h 40"/>
                <a:gd name="T64" fmla="*/ 64 w 76"/>
                <a:gd name="T65" fmla="*/ 32 h 40"/>
                <a:gd name="T66" fmla="*/ 64 w 76"/>
                <a:gd name="T67" fmla="*/ 8 h 40"/>
                <a:gd name="T68" fmla="*/ 68 w 76"/>
                <a:gd name="T69" fmla="*/ 8 h 40"/>
                <a:gd name="T70" fmla="*/ 68 w 76"/>
                <a:gd name="T7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40">
                  <a:moveTo>
                    <a:pt x="72" y="0"/>
                  </a:moveTo>
                  <a:cubicBezTo>
                    <a:pt x="60" y="0"/>
                    <a:pt x="60" y="0"/>
                    <a:pt x="60" y="0"/>
                  </a:cubicBezTo>
                  <a:cubicBezTo>
                    <a:pt x="58" y="0"/>
                    <a:pt x="56" y="1"/>
                    <a:pt x="56" y="3"/>
                  </a:cubicBezTo>
                  <a:cubicBezTo>
                    <a:pt x="36" y="0"/>
                    <a:pt x="36" y="0"/>
                    <a:pt x="36" y="0"/>
                  </a:cubicBezTo>
                  <a:cubicBezTo>
                    <a:pt x="36" y="0"/>
                    <a:pt x="35" y="0"/>
                    <a:pt x="35" y="0"/>
                  </a:cubicBezTo>
                  <a:cubicBezTo>
                    <a:pt x="3" y="8"/>
                    <a:pt x="3" y="8"/>
                    <a:pt x="3" y="8"/>
                  </a:cubicBezTo>
                  <a:cubicBezTo>
                    <a:pt x="2" y="8"/>
                    <a:pt x="1" y="9"/>
                    <a:pt x="0" y="10"/>
                  </a:cubicBezTo>
                  <a:cubicBezTo>
                    <a:pt x="0" y="11"/>
                    <a:pt x="0" y="13"/>
                    <a:pt x="0" y="14"/>
                  </a:cubicBezTo>
                  <a:cubicBezTo>
                    <a:pt x="8" y="26"/>
                    <a:pt x="8" y="26"/>
                    <a:pt x="8" y="26"/>
                  </a:cubicBezTo>
                  <a:cubicBezTo>
                    <a:pt x="9" y="27"/>
                    <a:pt x="11" y="28"/>
                    <a:pt x="12" y="28"/>
                  </a:cubicBezTo>
                  <a:cubicBezTo>
                    <a:pt x="33" y="24"/>
                    <a:pt x="33" y="24"/>
                    <a:pt x="33" y="24"/>
                  </a:cubicBezTo>
                  <a:cubicBezTo>
                    <a:pt x="36" y="33"/>
                    <a:pt x="36" y="33"/>
                    <a:pt x="36" y="33"/>
                  </a:cubicBezTo>
                  <a:cubicBezTo>
                    <a:pt x="37" y="35"/>
                    <a:pt x="38" y="36"/>
                    <a:pt x="40" y="36"/>
                  </a:cubicBezTo>
                  <a:cubicBezTo>
                    <a:pt x="56" y="36"/>
                    <a:pt x="56" y="36"/>
                    <a:pt x="56" y="36"/>
                  </a:cubicBezTo>
                  <a:cubicBezTo>
                    <a:pt x="56" y="38"/>
                    <a:pt x="58" y="40"/>
                    <a:pt x="60" y="40"/>
                  </a:cubicBezTo>
                  <a:cubicBezTo>
                    <a:pt x="72" y="40"/>
                    <a:pt x="72" y="40"/>
                    <a:pt x="72" y="40"/>
                  </a:cubicBezTo>
                  <a:cubicBezTo>
                    <a:pt x="74" y="40"/>
                    <a:pt x="76" y="38"/>
                    <a:pt x="76" y="36"/>
                  </a:cubicBezTo>
                  <a:cubicBezTo>
                    <a:pt x="76" y="4"/>
                    <a:pt x="76" y="4"/>
                    <a:pt x="76" y="4"/>
                  </a:cubicBezTo>
                  <a:cubicBezTo>
                    <a:pt x="76" y="1"/>
                    <a:pt x="74" y="0"/>
                    <a:pt x="72" y="0"/>
                  </a:cubicBezTo>
                  <a:close/>
                  <a:moveTo>
                    <a:pt x="43" y="28"/>
                  </a:moveTo>
                  <a:cubicBezTo>
                    <a:pt x="41" y="24"/>
                    <a:pt x="41" y="24"/>
                    <a:pt x="41" y="24"/>
                  </a:cubicBezTo>
                  <a:cubicBezTo>
                    <a:pt x="44" y="24"/>
                    <a:pt x="44" y="24"/>
                    <a:pt x="44" y="24"/>
                  </a:cubicBezTo>
                  <a:cubicBezTo>
                    <a:pt x="46" y="24"/>
                    <a:pt x="48" y="22"/>
                    <a:pt x="48" y="20"/>
                  </a:cubicBezTo>
                  <a:cubicBezTo>
                    <a:pt x="48" y="17"/>
                    <a:pt x="46" y="16"/>
                    <a:pt x="44" y="16"/>
                  </a:cubicBezTo>
                  <a:cubicBezTo>
                    <a:pt x="43" y="16"/>
                    <a:pt x="36" y="16"/>
                    <a:pt x="35" y="16"/>
                  </a:cubicBezTo>
                  <a:cubicBezTo>
                    <a:pt x="14" y="19"/>
                    <a:pt x="14" y="19"/>
                    <a:pt x="14" y="19"/>
                  </a:cubicBezTo>
                  <a:cubicBezTo>
                    <a:pt x="10" y="14"/>
                    <a:pt x="10" y="14"/>
                    <a:pt x="10" y="14"/>
                  </a:cubicBezTo>
                  <a:cubicBezTo>
                    <a:pt x="36" y="8"/>
                    <a:pt x="36" y="8"/>
                    <a:pt x="36" y="8"/>
                  </a:cubicBezTo>
                  <a:cubicBezTo>
                    <a:pt x="56" y="11"/>
                    <a:pt x="56" y="11"/>
                    <a:pt x="56" y="11"/>
                  </a:cubicBezTo>
                  <a:cubicBezTo>
                    <a:pt x="56" y="28"/>
                    <a:pt x="56" y="28"/>
                    <a:pt x="56" y="28"/>
                  </a:cubicBezTo>
                  <a:lnTo>
                    <a:pt x="43" y="28"/>
                  </a:lnTo>
                  <a:close/>
                  <a:moveTo>
                    <a:pt x="68" y="32"/>
                  </a:moveTo>
                  <a:cubicBezTo>
                    <a:pt x="64" y="32"/>
                    <a:pt x="64" y="32"/>
                    <a:pt x="64" y="32"/>
                  </a:cubicBezTo>
                  <a:cubicBezTo>
                    <a:pt x="64" y="8"/>
                    <a:pt x="64" y="8"/>
                    <a:pt x="64" y="8"/>
                  </a:cubicBezTo>
                  <a:cubicBezTo>
                    <a:pt x="68" y="8"/>
                    <a:pt x="68" y="8"/>
                    <a:pt x="68" y="8"/>
                  </a:cubicBezTo>
                  <a:lnTo>
                    <a:pt x="68" y="32"/>
                  </a:ln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dirty="0"/>
            </a:p>
          </p:txBody>
        </p:sp>
        <p:sp>
          <p:nvSpPr>
            <p:cNvPr id="14" name="Freeform 1474"/>
            <p:cNvSpPr>
              <a:spLocks/>
            </p:cNvSpPr>
            <p:nvPr/>
          </p:nvSpPr>
          <p:spPr bwMode="auto">
            <a:xfrm>
              <a:off x="2430463" y="1303338"/>
              <a:ext cx="38100" cy="38100"/>
            </a:xfrm>
            <a:custGeom>
              <a:avLst/>
              <a:gdLst>
                <a:gd name="T0" fmla="*/ 24 w 24"/>
                <a:gd name="T1" fmla="*/ 6 h 24"/>
                <a:gd name="T2" fmla="*/ 18 w 24"/>
                <a:gd name="T3" fmla="*/ 0 h 24"/>
                <a:gd name="T4" fmla="*/ 12 w 24"/>
                <a:gd name="T5" fmla="*/ 6 h 24"/>
                <a:gd name="T6" fmla="*/ 6 w 24"/>
                <a:gd name="T7" fmla="*/ 0 h 24"/>
                <a:gd name="T8" fmla="*/ 0 w 24"/>
                <a:gd name="T9" fmla="*/ 6 h 24"/>
                <a:gd name="T10" fmla="*/ 12 w 24"/>
                <a:gd name="T11" fmla="*/ 24 h 24"/>
                <a:gd name="T12" fmla="*/ 24 w 24"/>
                <a:gd name="T13" fmla="*/ 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6"/>
                  </a:moveTo>
                  <a:cubicBezTo>
                    <a:pt x="24" y="2"/>
                    <a:pt x="21" y="0"/>
                    <a:pt x="18" y="0"/>
                  </a:cubicBezTo>
                  <a:cubicBezTo>
                    <a:pt x="15" y="0"/>
                    <a:pt x="12" y="2"/>
                    <a:pt x="12" y="6"/>
                  </a:cubicBezTo>
                  <a:cubicBezTo>
                    <a:pt x="12" y="2"/>
                    <a:pt x="9" y="0"/>
                    <a:pt x="6" y="0"/>
                  </a:cubicBezTo>
                  <a:cubicBezTo>
                    <a:pt x="3" y="0"/>
                    <a:pt x="0" y="2"/>
                    <a:pt x="0" y="6"/>
                  </a:cubicBezTo>
                  <a:cubicBezTo>
                    <a:pt x="0" y="12"/>
                    <a:pt x="12" y="24"/>
                    <a:pt x="12" y="24"/>
                  </a:cubicBezTo>
                  <a:cubicBezTo>
                    <a:pt x="12" y="24"/>
                    <a:pt x="24" y="12"/>
                    <a:pt x="24" y="6"/>
                  </a:cubicBezTo>
                  <a:close/>
                </a:path>
              </a:pathLst>
            </a:custGeom>
            <a:grp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9131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8B53"/>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3763962" y="914400"/>
            <a:ext cx="4808538" cy="2751138"/>
          </a:xfrm>
        </p:spPr>
        <p:txBody>
          <a:bodyPr>
            <a:normAutofit fontScale="92500" lnSpcReduction="10000"/>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Provides assistance for customers to help pay electric or natural gas bills. If you qualify, we’ll credit your account for up to $1,000.</a:t>
            </a:r>
          </a:p>
          <a:p>
            <a:endParaRPr lang="en-US" sz="2000" dirty="0"/>
          </a:p>
          <a:p>
            <a:pPr marL="342900" indent="-342900">
              <a:buFont typeface="Arial" panose="020B0604020202020204" pitchFamily="34" charset="0"/>
              <a:buChar char="•"/>
            </a:pPr>
            <a:r>
              <a:rPr lang="en-US" sz="2000" dirty="0">
                <a:latin typeface="Arial"/>
                <a:cs typeface="Arial"/>
              </a:rPr>
              <a:t>PSE funded – no personal documentation needed.</a:t>
            </a:r>
          </a:p>
          <a:p>
            <a:endParaRPr lang="en-US" sz="2800" dirty="0"/>
          </a:p>
        </p:txBody>
      </p:sp>
      <p:sp>
        <p:nvSpPr>
          <p:cNvPr id="28" name="Text Placeholder 27"/>
          <p:cNvSpPr>
            <a:spLocks noGrp="1"/>
          </p:cNvSpPr>
          <p:nvPr>
            <p:ph type="body" sz="quarter" idx="11"/>
          </p:nvPr>
        </p:nvSpPr>
        <p:spPr>
          <a:xfrm>
            <a:off x="554713" y="914400"/>
            <a:ext cx="2481489" cy="2751138"/>
          </a:xfrm>
        </p:spPr>
        <p:txBody>
          <a:bodyPr/>
          <a:lstStyle/>
          <a:p>
            <a:pPr algn="ctr"/>
            <a:r>
              <a:rPr lang="en-US" sz="3200" dirty="0"/>
              <a:t>What is PSE HELP?</a:t>
            </a:r>
          </a:p>
          <a:p>
            <a:pPr algn="ctr"/>
            <a:r>
              <a:rPr lang="en-US" sz="1600" dirty="0"/>
              <a:t>(Home Energy Lifeline Program</a:t>
            </a:r>
            <a:r>
              <a:rPr lang="en-US" sz="1800" dirty="0"/>
              <a:t>)</a:t>
            </a:r>
          </a:p>
          <a:p>
            <a:endParaRPr lang="en-US" dirty="0"/>
          </a:p>
        </p:txBody>
      </p:sp>
      <p:sp>
        <p:nvSpPr>
          <p:cNvPr id="29" name="Text Placeholder 28"/>
          <p:cNvSpPr>
            <a:spLocks noGrp="1"/>
          </p:cNvSpPr>
          <p:nvPr>
            <p:ph type="body" sz="quarter" idx="12"/>
          </p:nvPr>
        </p:nvSpPr>
        <p:spPr/>
        <p:txBody>
          <a:bodyPr/>
          <a:lstStyle/>
          <a:p>
            <a:endParaRPr lang="en-US" dirty="0"/>
          </a:p>
        </p:txBody>
      </p:sp>
      <p:grpSp>
        <p:nvGrpSpPr>
          <p:cNvPr id="7" name="Group 6"/>
          <p:cNvGrpSpPr>
            <a:grpSpLocks noChangeAspect="1"/>
          </p:cNvGrpSpPr>
          <p:nvPr/>
        </p:nvGrpSpPr>
        <p:grpSpPr>
          <a:xfrm>
            <a:off x="1486425" y="3218183"/>
            <a:ext cx="618067" cy="618067"/>
            <a:chOff x="7288213" y="727076"/>
            <a:chExt cx="152400" cy="152400"/>
          </a:xfrm>
          <a:solidFill>
            <a:schemeClr val="bg1"/>
          </a:solidFill>
        </p:grpSpPr>
        <p:sp>
          <p:nvSpPr>
            <p:cNvPr id="8" name="Freeform 1534"/>
            <p:cNvSpPr>
              <a:spLocks noEditPoints="1"/>
            </p:cNvSpPr>
            <p:nvPr/>
          </p:nvSpPr>
          <p:spPr bwMode="auto">
            <a:xfrm>
              <a:off x="7332663" y="727076"/>
              <a:ext cx="63500" cy="63500"/>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6" y="8"/>
                    <a:pt x="32" y="13"/>
                    <a:pt x="32" y="20"/>
                  </a:cubicBezTo>
                  <a:cubicBezTo>
                    <a:pt x="32" y="26"/>
                    <a:pt x="26" y="32"/>
                    <a:pt x="20" y="32"/>
                  </a:cubicBezTo>
                  <a:cubicBezTo>
                    <a:pt x="13" y="32"/>
                    <a:pt x="8" y="26"/>
                    <a:pt x="8" y="20"/>
                  </a:cubicBezTo>
                  <a:cubicBezTo>
                    <a:pt x="8" y="13"/>
                    <a:pt x="13"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9" name="Freeform 1535"/>
            <p:cNvSpPr>
              <a:spLocks noEditPoints="1"/>
            </p:cNvSpPr>
            <p:nvPr/>
          </p:nvSpPr>
          <p:spPr bwMode="auto">
            <a:xfrm>
              <a:off x="7288213" y="795338"/>
              <a:ext cx="152400" cy="84138"/>
            </a:xfrm>
            <a:custGeom>
              <a:avLst/>
              <a:gdLst>
                <a:gd name="T0" fmla="*/ 82 w 96"/>
                <a:gd name="T1" fmla="*/ 18 h 53"/>
                <a:gd name="T2" fmla="*/ 79 w 96"/>
                <a:gd name="T3" fmla="*/ 17 h 53"/>
                <a:gd name="T4" fmla="*/ 52 w 96"/>
                <a:gd name="T5" fmla="*/ 24 h 53"/>
                <a:gd name="T6" fmla="*/ 46 w 96"/>
                <a:gd name="T7" fmla="*/ 20 h 53"/>
                <a:gd name="T8" fmla="*/ 50 w 96"/>
                <a:gd name="T9" fmla="*/ 16 h 53"/>
                <a:gd name="T10" fmla="*/ 51 w 96"/>
                <a:gd name="T11" fmla="*/ 11 h 53"/>
                <a:gd name="T12" fmla="*/ 47 w 96"/>
                <a:gd name="T13" fmla="*/ 3 h 53"/>
                <a:gd name="T14" fmla="*/ 42 w 96"/>
                <a:gd name="T15" fmla="*/ 1 h 53"/>
                <a:gd name="T16" fmla="*/ 23 w 96"/>
                <a:gd name="T17" fmla="*/ 7 h 53"/>
                <a:gd name="T18" fmla="*/ 20 w 96"/>
                <a:gd name="T19" fmla="*/ 5 h 53"/>
                <a:gd name="T20" fmla="*/ 4 w 96"/>
                <a:gd name="T21" fmla="*/ 5 h 53"/>
                <a:gd name="T22" fmla="*/ 0 w 96"/>
                <a:gd name="T23" fmla="*/ 9 h 53"/>
                <a:gd name="T24" fmla="*/ 0 w 96"/>
                <a:gd name="T25" fmla="*/ 41 h 53"/>
                <a:gd name="T26" fmla="*/ 4 w 96"/>
                <a:gd name="T27" fmla="*/ 45 h 53"/>
                <a:gd name="T28" fmla="*/ 20 w 96"/>
                <a:gd name="T29" fmla="*/ 45 h 53"/>
                <a:gd name="T30" fmla="*/ 23 w 96"/>
                <a:gd name="T31" fmla="*/ 42 h 53"/>
                <a:gd name="T32" fmla="*/ 50 w 96"/>
                <a:gd name="T33" fmla="*/ 52 h 53"/>
                <a:gd name="T34" fmla="*/ 52 w 96"/>
                <a:gd name="T35" fmla="*/ 53 h 53"/>
                <a:gd name="T36" fmla="*/ 53 w 96"/>
                <a:gd name="T37" fmla="*/ 52 h 53"/>
                <a:gd name="T38" fmla="*/ 93 w 96"/>
                <a:gd name="T39" fmla="*/ 36 h 53"/>
                <a:gd name="T40" fmla="*/ 96 w 96"/>
                <a:gd name="T41" fmla="*/ 33 h 53"/>
                <a:gd name="T42" fmla="*/ 94 w 96"/>
                <a:gd name="T43" fmla="*/ 30 h 53"/>
                <a:gd name="T44" fmla="*/ 82 w 96"/>
                <a:gd name="T45" fmla="*/ 18 h 53"/>
                <a:gd name="T46" fmla="*/ 8 w 96"/>
                <a:gd name="T47" fmla="*/ 37 h 53"/>
                <a:gd name="T48" fmla="*/ 8 w 96"/>
                <a:gd name="T49" fmla="*/ 13 h 53"/>
                <a:gd name="T50" fmla="*/ 16 w 96"/>
                <a:gd name="T51" fmla="*/ 13 h 53"/>
                <a:gd name="T52" fmla="*/ 16 w 96"/>
                <a:gd name="T53" fmla="*/ 37 h 53"/>
                <a:gd name="T54" fmla="*/ 8 w 96"/>
                <a:gd name="T55" fmla="*/ 37 h 53"/>
                <a:gd name="T56" fmla="*/ 52 w 96"/>
                <a:gd name="T57" fmla="*/ 44 h 53"/>
                <a:gd name="T58" fmla="*/ 24 w 96"/>
                <a:gd name="T59" fmla="*/ 34 h 53"/>
                <a:gd name="T60" fmla="*/ 24 w 96"/>
                <a:gd name="T61" fmla="*/ 16 h 53"/>
                <a:gd name="T62" fmla="*/ 42 w 96"/>
                <a:gd name="T63" fmla="*/ 10 h 53"/>
                <a:gd name="T64" fmla="*/ 43 w 96"/>
                <a:gd name="T65" fmla="*/ 12 h 53"/>
                <a:gd name="T66" fmla="*/ 37 w 96"/>
                <a:gd name="T67" fmla="*/ 18 h 53"/>
                <a:gd name="T68" fmla="*/ 36 w 96"/>
                <a:gd name="T69" fmla="*/ 21 h 53"/>
                <a:gd name="T70" fmla="*/ 37 w 96"/>
                <a:gd name="T71" fmla="*/ 24 h 53"/>
                <a:gd name="T72" fmla="*/ 49 w 96"/>
                <a:gd name="T73" fmla="*/ 32 h 53"/>
                <a:gd name="T74" fmla="*/ 53 w 96"/>
                <a:gd name="T75" fmla="*/ 33 h 53"/>
                <a:gd name="T76" fmla="*/ 78 w 96"/>
                <a:gd name="T77" fmla="*/ 25 h 53"/>
                <a:gd name="T78" fmla="*/ 85 w 96"/>
                <a:gd name="T79" fmla="*/ 31 h 53"/>
                <a:gd name="T80" fmla="*/ 52 w 96"/>
                <a:gd name="T8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53">
                  <a:moveTo>
                    <a:pt x="82" y="18"/>
                  </a:moveTo>
                  <a:cubicBezTo>
                    <a:pt x="81" y="17"/>
                    <a:pt x="80" y="16"/>
                    <a:pt x="79" y="17"/>
                  </a:cubicBezTo>
                  <a:cubicBezTo>
                    <a:pt x="52" y="24"/>
                    <a:pt x="52" y="24"/>
                    <a:pt x="52" y="24"/>
                  </a:cubicBezTo>
                  <a:cubicBezTo>
                    <a:pt x="46" y="20"/>
                    <a:pt x="46" y="20"/>
                    <a:pt x="46" y="20"/>
                  </a:cubicBezTo>
                  <a:cubicBezTo>
                    <a:pt x="50" y="16"/>
                    <a:pt x="50" y="16"/>
                    <a:pt x="50" y="16"/>
                  </a:cubicBezTo>
                  <a:cubicBezTo>
                    <a:pt x="52" y="14"/>
                    <a:pt x="52" y="12"/>
                    <a:pt x="51" y="11"/>
                  </a:cubicBezTo>
                  <a:cubicBezTo>
                    <a:pt x="47" y="3"/>
                    <a:pt x="47" y="3"/>
                    <a:pt x="47" y="3"/>
                  </a:cubicBezTo>
                  <a:cubicBezTo>
                    <a:pt x="46" y="1"/>
                    <a:pt x="44" y="0"/>
                    <a:pt x="42" y="1"/>
                  </a:cubicBezTo>
                  <a:cubicBezTo>
                    <a:pt x="23" y="7"/>
                    <a:pt x="23" y="7"/>
                    <a:pt x="23" y="7"/>
                  </a:cubicBezTo>
                  <a:cubicBezTo>
                    <a:pt x="23" y="6"/>
                    <a:pt x="21" y="5"/>
                    <a:pt x="20" y="5"/>
                  </a:cubicBezTo>
                  <a:cubicBezTo>
                    <a:pt x="4" y="5"/>
                    <a:pt x="4" y="5"/>
                    <a:pt x="4" y="5"/>
                  </a:cubicBezTo>
                  <a:cubicBezTo>
                    <a:pt x="1" y="5"/>
                    <a:pt x="0" y="6"/>
                    <a:pt x="0" y="9"/>
                  </a:cubicBezTo>
                  <a:cubicBezTo>
                    <a:pt x="0" y="41"/>
                    <a:pt x="0" y="41"/>
                    <a:pt x="0" y="41"/>
                  </a:cubicBezTo>
                  <a:cubicBezTo>
                    <a:pt x="0" y="43"/>
                    <a:pt x="1" y="45"/>
                    <a:pt x="4" y="45"/>
                  </a:cubicBezTo>
                  <a:cubicBezTo>
                    <a:pt x="20" y="45"/>
                    <a:pt x="20" y="45"/>
                    <a:pt x="20" y="45"/>
                  </a:cubicBezTo>
                  <a:cubicBezTo>
                    <a:pt x="21" y="45"/>
                    <a:pt x="23" y="44"/>
                    <a:pt x="23" y="42"/>
                  </a:cubicBezTo>
                  <a:cubicBezTo>
                    <a:pt x="50" y="52"/>
                    <a:pt x="50" y="52"/>
                    <a:pt x="50" y="52"/>
                  </a:cubicBezTo>
                  <a:cubicBezTo>
                    <a:pt x="51" y="53"/>
                    <a:pt x="51" y="53"/>
                    <a:pt x="52" y="53"/>
                  </a:cubicBezTo>
                  <a:cubicBezTo>
                    <a:pt x="52" y="53"/>
                    <a:pt x="53" y="53"/>
                    <a:pt x="53" y="52"/>
                  </a:cubicBezTo>
                  <a:cubicBezTo>
                    <a:pt x="93" y="36"/>
                    <a:pt x="93" y="36"/>
                    <a:pt x="93" y="36"/>
                  </a:cubicBezTo>
                  <a:cubicBezTo>
                    <a:pt x="94" y="36"/>
                    <a:pt x="95" y="35"/>
                    <a:pt x="96" y="33"/>
                  </a:cubicBezTo>
                  <a:cubicBezTo>
                    <a:pt x="96" y="32"/>
                    <a:pt x="95" y="31"/>
                    <a:pt x="94" y="30"/>
                  </a:cubicBezTo>
                  <a:lnTo>
                    <a:pt x="82" y="18"/>
                  </a:lnTo>
                  <a:close/>
                  <a:moveTo>
                    <a:pt x="8" y="37"/>
                  </a:moveTo>
                  <a:cubicBezTo>
                    <a:pt x="8" y="13"/>
                    <a:pt x="8" y="13"/>
                    <a:pt x="8" y="13"/>
                  </a:cubicBezTo>
                  <a:cubicBezTo>
                    <a:pt x="16" y="13"/>
                    <a:pt x="16" y="13"/>
                    <a:pt x="16" y="13"/>
                  </a:cubicBezTo>
                  <a:cubicBezTo>
                    <a:pt x="16" y="37"/>
                    <a:pt x="16" y="37"/>
                    <a:pt x="16" y="37"/>
                  </a:cubicBezTo>
                  <a:lnTo>
                    <a:pt x="8" y="37"/>
                  </a:lnTo>
                  <a:close/>
                  <a:moveTo>
                    <a:pt x="52" y="44"/>
                  </a:moveTo>
                  <a:cubicBezTo>
                    <a:pt x="24" y="34"/>
                    <a:pt x="24" y="34"/>
                    <a:pt x="24" y="34"/>
                  </a:cubicBezTo>
                  <a:cubicBezTo>
                    <a:pt x="24" y="16"/>
                    <a:pt x="24" y="16"/>
                    <a:pt x="24" y="16"/>
                  </a:cubicBezTo>
                  <a:cubicBezTo>
                    <a:pt x="42" y="10"/>
                    <a:pt x="42" y="10"/>
                    <a:pt x="42" y="10"/>
                  </a:cubicBezTo>
                  <a:cubicBezTo>
                    <a:pt x="43" y="12"/>
                    <a:pt x="43" y="12"/>
                    <a:pt x="43" y="12"/>
                  </a:cubicBezTo>
                  <a:cubicBezTo>
                    <a:pt x="37" y="18"/>
                    <a:pt x="37" y="18"/>
                    <a:pt x="37" y="18"/>
                  </a:cubicBezTo>
                  <a:cubicBezTo>
                    <a:pt x="36" y="19"/>
                    <a:pt x="36" y="20"/>
                    <a:pt x="36" y="21"/>
                  </a:cubicBezTo>
                  <a:cubicBezTo>
                    <a:pt x="36" y="22"/>
                    <a:pt x="36" y="23"/>
                    <a:pt x="37" y="24"/>
                  </a:cubicBezTo>
                  <a:cubicBezTo>
                    <a:pt x="49" y="32"/>
                    <a:pt x="49" y="32"/>
                    <a:pt x="49" y="32"/>
                  </a:cubicBezTo>
                  <a:cubicBezTo>
                    <a:pt x="50" y="33"/>
                    <a:pt x="52" y="33"/>
                    <a:pt x="53" y="33"/>
                  </a:cubicBezTo>
                  <a:cubicBezTo>
                    <a:pt x="78" y="25"/>
                    <a:pt x="78" y="25"/>
                    <a:pt x="78" y="25"/>
                  </a:cubicBezTo>
                  <a:cubicBezTo>
                    <a:pt x="85" y="31"/>
                    <a:pt x="85" y="31"/>
                    <a:pt x="85" y="31"/>
                  </a:cubicBezTo>
                  <a:lnTo>
                    <a:pt x="5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68935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a:xfrm>
            <a:off x="295079" y="617538"/>
            <a:ext cx="2486900" cy="1852612"/>
          </a:xfrm>
        </p:spPr>
        <p:txBody>
          <a:bodyPr/>
          <a:lstStyle/>
          <a:p>
            <a:r>
              <a:rPr lang="en-US" sz="3200" dirty="0"/>
              <a:t>Step 1:</a:t>
            </a:r>
          </a:p>
          <a:p>
            <a:r>
              <a:rPr lang="en-US" sz="3200" dirty="0"/>
              <a:t>Eligibility</a:t>
            </a:r>
          </a:p>
          <a:p>
            <a:endParaRPr lang="en-US" dirty="0"/>
          </a:p>
        </p:txBody>
      </p:sp>
      <p:sp>
        <p:nvSpPr>
          <p:cNvPr id="18" name="Text Placeholder 17"/>
          <p:cNvSpPr>
            <a:spLocks noGrp="1"/>
          </p:cNvSpPr>
          <p:nvPr>
            <p:ph type="body" sz="quarter" idx="13"/>
          </p:nvPr>
        </p:nvSpPr>
        <p:spPr>
          <a:xfrm>
            <a:off x="3388036" y="832748"/>
            <a:ext cx="5382846" cy="1802035"/>
          </a:xfrm>
        </p:spPr>
        <p:txBody>
          <a:bodyPr/>
          <a:lstStyle/>
          <a:p>
            <a:r>
              <a:rPr lang="en-US" sz="1800" dirty="0"/>
              <a:t>PSE leverages funds from federal, state and PSE resources to offer you more services. If your household monthly income is less than the limits for your county, as listed below, you may qualify.</a:t>
            </a:r>
          </a:p>
        </p:txBody>
      </p:sp>
      <p:sp>
        <p:nvSpPr>
          <p:cNvPr id="31" name="Text Placeholder 30"/>
          <p:cNvSpPr>
            <a:spLocks noGrp="1"/>
          </p:cNvSpPr>
          <p:nvPr>
            <p:ph type="body" sz="quarter" idx="14"/>
          </p:nvPr>
        </p:nvSpPr>
        <p:spPr/>
        <p:txBody>
          <a:bodyPr/>
          <a:lstStyle/>
          <a:p>
            <a:endParaRPr lang="en-US" dirty="0"/>
          </a:p>
        </p:txBody>
      </p:sp>
      <p:grpSp>
        <p:nvGrpSpPr>
          <p:cNvPr id="5" name="Group 4"/>
          <p:cNvGrpSpPr>
            <a:grpSpLocks noChangeAspect="1"/>
          </p:cNvGrpSpPr>
          <p:nvPr/>
        </p:nvGrpSpPr>
        <p:grpSpPr>
          <a:xfrm>
            <a:off x="1135461" y="2285409"/>
            <a:ext cx="806135" cy="771648"/>
            <a:chOff x="1997076" y="1235247"/>
            <a:chExt cx="152400" cy="145879"/>
          </a:xfrm>
          <a:solidFill>
            <a:schemeClr val="bg1"/>
          </a:solidFill>
        </p:grpSpPr>
        <p:sp>
          <p:nvSpPr>
            <p:cNvPr id="6" name="Rectangle 1423"/>
            <p:cNvSpPr>
              <a:spLocks noChangeArrowheads="1"/>
            </p:cNvSpPr>
            <p:nvPr/>
          </p:nvSpPr>
          <p:spPr bwMode="auto">
            <a:xfrm>
              <a:off x="2066926" y="1328738"/>
              <a:ext cx="12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 name="Rectangle 1424"/>
            <p:cNvSpPr>
              <a:spLocks noChangeArrowheads="1"/>
            </p:cNvSpPr>
            <p:nvPr/>
          </p:nvSpPr>
          <p:spPr bwMode="auto">
            <a:xfrm>
              <a:off x="2054226" y="1339851"/>
              <a:ext cx="381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8" name="Freeform 1425"/>
            <p:cNvSpPr>
              <a:spLocks noEditPoints="1"/>
            </p:cNvSpPr>
            <p:nvPr/>
          </p:nvSpPr>
          <p:spPr bwMode="auto">
            <a:xfrm>
              <a:off x="2047876" y="1235247"/>
              <a:ext cx="50800" cy="69850"/>
            </a:xfrm>
            <a:custGeom>
              <a:avLst/>
              <a:gdLst>
                <a:gd name="T0" fmla="*/ 32 w 32"/>
                <a:gd name="T1" fmla="*/ 36 h 44"/>
                <a:gd name="T2" fmla="*/ 23 w 32"/>
                <a:gd name="T3" fmla="*/ 21 h 44"/>
                <a:gd name="T4" fmla="*/ 28 w 32"/>
                <a:gd name="T5" fmla="*/ 12 h 44"/>
                <a:gd name="T6" fmla="*/ 16 w 32"/>
                <a:gd name="T7" fmla="*/ 0 h 44"/>
                <a:gd name="T8" fmla="*/ 4 w 32"/>
                <a:gd name="T9" fmla="*/ 12 h 44"/>
                <a:gd name="T10" fmla="*/ 9 w 32"/>
                <a:gd name="T11" fmla="*/ 21 h 44"/>
                <a:gd name="T12" fmla="*/ 0 w 32"/>
                <a:gd name="T13" fmla="*/ 36 h 44"/>
                <a:gd name="T14" fmla="*/ 0 w 32"/>
                <a:gd name="T15" fmla="*/ 40 h 44"/>
                <a:gd name="T16" fmla="*/ 4 w 32"/>
                <a:gd name="T17" fmla="*/ 44 h 44"/>
                <a:gd name="T18" fmla="*/ 28 w 32"/>
                <a:gd name="T19" fmla="*/ 44 h 44"/>
                <a:gd name="T20" fmla="*/ 32 w 32"/>
                <a:gd name="T21" fmla="*/ 40 h 44"/>
                <a:gd name="T22" fmla="*/ 32 w 32"/>
                <a:gd name="T23" fmla="*/ 36 h 44"/>
                <a:gd name="T24" fmla="*/ 16 w 32"/>
                <a:gd name="T25" fmla="*/ 8 h 44"/>
                <a:gd name="T26" fmla="*/ 20 w 32"/>
                <a:gd name="T27" fmla="*/ 12 h 44"/>
                <a:gd name="T28" fmla="*/ 16 w 32"/>
                <a:gd name="T29" fmla="*/ 16 h 44"/>
                <a:gd name="T30" fmla="*/ 12 w 32"/>
                <a:gd name="T31" fmla="*/ 12 h 44"/>
                <a:gd name="T32" fmla="*/ 16 w 32"/>
                <a:gd name="T33" fmla="*/ 8 h 44"/>
                <a:gd name="T34" fmla="*/ 8 w 32"/>
                <a:gd name="T35" fmla="*/ 36 h 44"/>
                <a:gd name="T36" fmla="*/ 16 w 32"/>
                <a:gd name="T37" fmla="*/ 28 h 44"/>
                <a:gd name="T38" fmla="*/ 24 w 32"/>
                <a:gd name="T39" fmla="*/ 36 h 44"/>
                <a:gd name="T40" fmla="*/ 8 w 32"/>
                <a:gd name="T4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4">
                  <a:moveTo>
                    <a:pt x="32" y="36"/>
                  </a:moveTo>
                  <a:cubicBezTo>
                    <a:pt x="32" y="29"/>
                    <a:pt x="28" y="24"/>
                    <a:pt x="23" y="21"/>
                  </a:cubicBezTo>
                  <a:cubicBezTo>
                    <a:pt x="26" y="19"/>
                    <a:pt x="28" y="16"/>
                    <a:pt x="28" y="12"/>
                  </a:cubicBezTo>
                  <a:cubicBezTo>
                    <a:pt x="28" y="5"/>
                    <a:pt x="23" y="0"/>
                    <a:pt x="16" y="0"/>
                  </a:cubicBezTo>
                  <a:cubicBezTo>
                    <a:pt x="9" y="0"/>
                    <a:pt x="4" y="5"/>
                    <a:pt x="4" y="12"/>
                  </a:cubicBezTo>
                  <a:cubicBezTo>
                    <a:pt x="4" y="16"/>
                    <a:pt x="6" y="19"/>
                    <a:pt x="9" y="21"/>
                  </a:cubicBezTo>
                  <a:cubicBezTo>
                    <a:pt x="4" y="24"/>
                    <a:pt x="0" y="29"/>
                    <a:pt x="0" y="36"/>
                  </a:cubicBezTo>
                  <a:cubicBezTo>
                    <a:pt x="0" y="40"/>
                    <a:pt x="0" y="40"/>
                    <a:pt x="0" y="40"/>
                  </a:cubicBezTo>
                  <a:cubicBezTo>
                    <a:pt x="0" y="42"/>
                    <a:pt x="2" y="44"/>
                    <a:pt x="4" y="44"/>
                  </a:cubicBezTo>
                  <a:cubicBezTo>
                    <a:pt x="28" y="44"/>
                    <a:pt x="28" y="44"/>
                    <a:pt x="28" y="44"/>
                  </a:cubicBezTo>
                  <a:cubicBezTo>
                    <a:pt x="30" y="44"/>
                    <a:pt x="32" y="42"/>
                    <a:pt x="32" y="40"/>
                  </a:cubicBezTo>
                  <a:lnTo>
                    <a:pt x="32" y="36"/>
                  </a:lnTo>
                  <a:close/>
                  <a:moveTo>
                    <a:pt x="16" y="8"/>
                  </a:moveTo>
                  <a:cubicBezTo>
                    <a:pt x="18" y="8"/>
                    <a:pt x="20" y="9"/>
                    <a:pt x="20" y="12"/>
                  </a:cubicBezTo>
                  <a:cubicBezTo>
                    <a:pt x="20" y="14"/>
                    <a:pt x="18" y="16"/>
                    <a:pt x="16" y="16"/>
                  </a:cubicBezTo>
                  <a:cubicBezTo>
                    <a:pt x="14" y="16"/>
                    <a:pt x="12" y="14"/>
                    <a:pt x="12" y="12"/>
                  </a:cubicBezTo>
                  <a:cubicBezTo>
                    <a:pt x="12" y="9"/>
                    <a:pt x="14" y="8"/>
                    <a:pt x="16" y="8"/>
                  </a:cubicBezTo>
                  <a:close/>
                  <a:moveTo>
                    <a:pt x="8" y="36"/>
                  </a:moveTo>
                  <a:cubicBezTo>
                    <a:pt x="8" y="31"/>
                    <a:pt x="11" y="28"/>
                    <a:pt x="16" y="28"/>
                  </a:cubicBezTo>
                  <a:cubicBezTo>
                    <a:pt x="20" y="28"/>
                    <a:pt x="24" y="31"/>
                    <a:pt x="24" y="36"/>
                  </a:cubicBezTo>
                  <a:lnTo>
                    <a:pt x="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9" name="Freeform 1426"/>
            <p:cNvSpPr>
              <a:spLocks noEditPoints="1"/>
            </p:cNvSpPr>
            <p:nvPr/>
          </p:nvSpPr>
          <p:spPr bwMode="auto">
            <a:xfrm>
              <a:off x="2098676" y="1311276"/>
              <a:ext cx="50800" cy="69850"/>
            </a:xfrm>
            <a:custGeom>
              <a:avLst/>
              <a:gdLst>
                <a:gd name="T0" fmla="*/ 32 w 32"/>
                <a:gd name="T1" fmla="*/ 36 h 44"/>
                <a:gd name="T2" fmla="*/ 23 w 32"/>
                <a:gd name="T3" fmla="*/ 22 h 44"/>
                <a:gd name="T4" fmla="*/ 28 w 32"/>
                <a:gd name="T5" fmla="*/ 12 h 44"/>
                <a:gd name="T6" fmla="*/ 16 w 32"/>
                <a:gd name="T7" fmla="*/ 0 h 44"/>
                <a:gd name="T8" fmla="*/ 4 w 32"/>
                <a:gd name="T9" fmla="*/ 12 h 44"/>
                <a:gd name="T10" fmla="*/ 9 w 32"/>
                <a:gd name="T11" fmla="*/ 22 h 44"/>
                <a:gd name="T12" fmla="*/ 0 w 32"/>
                <a:gd name="T13" fmla="*/ 36 h 44"/>
                <a:gd name="T14" fmla="*/ 0 w 32"/>
                <a:gd name="T15" fmla="*/ 40 h 44"/>
                <a:gd name="T16" fmla="*/ 4 w 32"/>
                <a:gd name="T17" fmla="*/ 44 h 44"/>
                <a:gd name="T18" fmla="*/ 28 w 32"/>
                <a:gd name="T19" fmla="*/ 44 h 44"/>
                <a:gd name="T20" fmla="*/ 32 w 32"/>
                <a:gd name="T21" fmla="*/ 40 h 44"/>
                <a:gd name="T22" fmla="*/ 32 w 32"/>
                <a:gd name="T23" fmla="*/ 36 h 44"/>
                <a:gd name="T24" fmla="*/ 16 w 32"/>
                <a:gd name="T25" fmla="*/ 8 h 44"/>
                <a:gd name="T26" fmla="*/ 20 w 32"/>
                <a:gd name="T27" fmla="*/ 12 h 44"/>
                <a:gd name="T28" fmla="*/ 16 w 32"/>
                <a:gd name="T29" fmla="*/ 16 h 44"/>
                <a:gd name="T30" fmla="*/ 12 w 32"/>
                <a:gd name="T31" fmla="*/ 12 h 44"/>
                <a:gd name="T32" fmla="*/ 16 w 32"/>
                <a:gd name="T33" fmla="*/ 8 h 44"/>
                <a:gd name="T34" fmla="*/ 8 w 32"/>
                <a:gd name="T35" fmla="*/ 36 h 44"/>
                <a:gd name="T36" fmla="*/ 16 w 32"/>
                <a:gd name="T37" fmla="*/ 28 h 44"/>
                <a:gd name="T38" fmla="*/ 24 w 32"/>
                <a:gd name="T39" fmla="*/ 36 h 44"/>
                <a:gd name="T40" fmla="*/ 8 w 32"/>
                <a:gd name="T4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4">
                  <a:moveTo>
                    <a:pt x="32" y="36"/>
                  </a:moveTo>
                  <a:cubicBezTo>
                    <a:pt x="32" y="30"/>
                    <a:pt x="29" y="25"/>
                    <a:pt x="23" y="22"/>
                  </a:cubicBezTo>
                  <a:cubicBezTo>
                    <a:pt x="26" y="20"/>
                    <a:pt x="28" y="16"/>
                    <a:pt x="28" y="12"/>
                  </a:cubicBezTo>
                  <a:cubicBezTo>
                    <a:pt x="28" y="6"/>
                    <a:pt x="23" y="0"/>
                    <a:pt x="16" y="0"/>
                  </a:cubicBezTo>
                  <a:cubicBezTo>
                    <a:pt x="10" y="0"/>
                    <a:pt x="4" y="6"/>
                    <a:pt x="4" y="12"/>
                  </a:cubicBezTo>
                  <a:cubicBezTo>
                    <a:pt x="4" y="16"/>
                    <a:pt x="6" y="20"/>
                    <a:pt x="9" y="22"/>
                  </a:cubicBezTo>
                  <a:cubicBezTo>
                    <a:pt x="4" y="25"/>
                    <a:pt x="0" y="30"/>
                    <a:pt x="0" y="36"/>
                  </a:cubicBezTo>
                  <a:cubicBezTo>
                    <a:pt x="0" y="40"/>
                    <a:pt x="0" y="40"/>
                    <a:pt x="0" y="40"/>
                  </a:cubicBezTo>
                  <a:cubicBezTo>
                    <a:pt x="0" y="43"/>
                    <a:pt x="2" y="44"/>
                    <a:pt x="4" y="44"/>
                  </a:cubicBezTo>
                  <a:cubicBezTo>
                    <a:pt x="28" y="44"/>
                    <a:pt x="28" y="44"/>
                    <a:pt x="28" y="44"/>
                  </a:cubicBezTo>
                  <a:cubicBezTo>
                    <a:pt x="30" y="44"/>
                    <a:pt x="32" y="43"/>
                    <a:pt x="32" y="40"/>
                  </a:cubicBezTo>
                  <a:lnTo>
                    <a:pt x="32" y="36"/>
                  </a:lnTo>
                  <a:close/>
                  <a:moveTo>
                    <a:pt x="16" y="8"/>
                  </a:moveTo>
                  <a:cubicBezTo>
                    <a:pt x="18" y="8"/>
                    <a:pt x="20" y="10"/>
                    <a:pt x="20" y="12"/>
                  </a:cubicBezTo>
                  <a:cubicBezTo>
                    <a:pt x="20" y="15"/>
                    <a:pt x="18" y="16"/>
                    <a:pt x="16" y="16"/>
                  </a:cubicBezTo>
                  <a:cubicBezTo>
                    <a:pt x="14" y="16"/>
                    <a:pt x="12" y="15"/>
                    <a:pt x="12" y="12"/>
                  </a:cubicBezTo>
                  <a:cubicBezTo>
                    <a:pt x="12" y="10"/>
                    <a:pt x="14" y="8"/>
                    <a:pt x="16" y="8"/>
                  </a:cubicBezTo>
                  <a:close/>
                  <a:moveTo>
                    <a:pt x="8" y="36"/>
                  </a:moveTo>
                  <a:cubicBezTo>
                    <a:pt x="8" y="32"/>
                    <a:pt x="12" y="28"/>
                    <a:pt x="16" y="28"/>
                  </a:cubicBezTo>
                  <a:cubicBezTo>
                    <a:pt x="21" y="28"/>
                    <a:pt x="24" y="32"/>
                    <a:pt x="24" y="36"/>
                  </a:cubicBezTo>
                  <a:lnTo>
                    <a:pt x="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0" name="Freeform 1428"/>
            <p:cNvSpPr>
              <a:spLocks noEditPoints="1"/>
            </p:cNvSpPr>
            <p:nvPr/>
          </p:nvSpPr>
          <p:spPr bwMode="auto">
            <a:xfrm>
              <a:off x="1997076" y="1311276"/>
              <a:ext cx="50800" cy="69850"/>
            </a:xfrm>
            <a:custGeom>
              <a:avLst/>
              <a:gdLst>
                <a:gd name="T0" fmla="*/ 32 w 32"/>
                <a:gd name="T1" fmla="*/ 36 h 44"/>
                <a:gd name="T2" fmla="*/ 23 w 32"/>
                <a:gd name="T3" fmla="*/ 22 h 44"/>
                <a:gd name="T4" fmla="*/ 28 w 32"/>
                <a:gd name="T5" fmla="*/ 12 h 44"/>
                <a:gd name="T6" fmla="*/ 16 w 32"/>
                <a:gd name="T7" fmla="*/ 0 h 44"/>
                <a:gd name="T8" fmla="*/ 4 w 32"/>
                <a:gd name="T9" fmla="*/ 12 h 44"/>
                <a:gd name="T10" fmla="*/ 9 w 32"/>
                <a:gd name="T11" fmla="*/ 22 h 44"/>
                <a:gd name="T12" fmla="*/ 0 w 32"/>
                <a:gd name="T13" fmla="*/ 36 h 44"/>
                <a:gd name="T14" fmla="*/ 0 w 32"/>
                <a:gd name="T15" fmla="*/ 40 h 44"/>
                <a:gd name="T16" fmla="*/ 4 w 32"/>
                <a:gd name="T17" fmla="*/ 44 h 44"/>
                <a:gd name="T18" fmla="*/ 28 w 32"/>
                <a:gd name="T19" fmla="*/ 44 h 44"/>
                <a:gd name="T20" fmla="*/ 32 w 32"/>
                <a:gd name="T21" fmla="*/ 40 h 44"/>
                <a:gd name="T22" fmla="*/ 32 w 32"/>
                <a:gd name="T23" fmla="*/ 36 h 44"/>
                <a:gd name="T24" fmla="*/ 16 w 32"/>
                <a:gd name="T25" fmla="*/ 8 h 44"/>
                <a:gd name="T26" fmla="*/ 20 w 32"/>
                <a:gd name="T27" fmla="*/ 12 h 44"/>
                <a:gd name="T28" fmla="*/ 16 w 32"/>
                <a:gd name="T29" fmla="*/ 16 h 44"/>
                <a:gd name="T30" fmla="*/ 12 w 32"/>
                <a:gd name="T31" fmla="*/ 12 h 44"/>
                <a:gd name="T32" fmla="*/ 16 w 32"/>
                <a:gd name="T33" fmla="*/ 8 h 44"/>
                <a:gd name="T34" fmla="*/ 8 w 32"/>
                <a:gd name="T35" fmla="*/ 36 h 44"/>
                <a:gd name="T36" fmla="*/ 16 w 32"/>
                <a:gd name="T37" fmla="*/ 28 h 44"/>
                <a:gd name="T38" fmla="*/ 24 w 32"/>
                <a:gd name="T39" fmla="*/ 36 h 44"/>
                <a:gd name="T40" fmla="*/ 8 w 32"/>
                <a:gd name="T4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4">
                  <a:moveTo>
                    <a:pt x="32" y="36"/>
                  </a:moveTo>
                  <a:cubicBezTo>
                    <a:pt x="32" y="30"/>
                    <a:pt x="28" y="25"/>
                    <a:pt x="23" y="22"/>
                  </a:cubicBezTo>
                  <a:cubicBezTo>
                    <a:pt x="26" y="20"/>
                    <a:pt x="28" y="16"/>
                    <a:pt x="28" y="12"/>
                  </a:cubicBezTo>
                  <a:cubicBezTo>
                    <a:pt x="28" y="6"/>
                    <a:pt x="22" y="0"/>
                    <a:pt x="16" y="0"/>
                  </a:cubicBezTo>
                  <a:cubicBezTo>
                    <a:pt x="9" y="0"/>
                    <a:pt x="4" y="6"/>
                    <a:pt x="4" y="12"/>
                  </a:cubicBezTo>
                  <a:cubicBezTo>
                    <a:pt x="4" y="16"/>
                    <a:pt x="6" y="20"/>
                    <a:pt x="9" y="22"/>
                  </a:cubicBezTo>
                  <a:cubicBezTo>
                    <a:pt x="3" y="25"/>
                    <a:pt x="0" y="30"/>
                    <a:pt x="0" y="36"/>
                  </a:cubicBezTo>
                  <a:cubicBezTo>
                    <a:pt x="0" y="40"/>
                    <a:pt x="0" y="40"/>
                    <a:pt x="0" y="40"/>
                  </a:cubicBezTo>
                  <a:cubicBezTo>
                    <a:pt x="0" y="43"/>
                    <a:pt x="1" y="44"/>
                    <a:pt x="4" y="44"/>
                  </a:cubicBezTo>
                  <a:cubicBezTo>
                    <a:pt x="28" y="44"/>
                    <a:pt x="28" y="44"/>
                    <a:pt x="28" y="44"/>
                  </a:cubicBezTo>
                  <a:cubicBezTo>
                    <a:pt x="30" y="44"/>
                    <a:pt x="32" y="43"/>
                    <a:pt x="32" y="40"/>
                  </a:cubicBezTo>
                  <a:lnTo>
                    <a:pt x="32" y="36"/>
                  </a:lnTo>
                  <a:close/>
                  <a:moveTo>
                    <a:pt x="16" y="8"/>
                  </a:moveTo>
                  <a:cubicBezTo>
                    <a:pt x="18" y="8"/>
                    <a:pt x="20" y="10"/>
                    <a:pt x="20" y="12"/>
                  </a:cubicBezTo>
                  <a:cubicBezTo>
                    <a:pt x="20" y="15"/>
                    <a:pt x="18" y="16"/>
                    <a:pt x="16" y="16"/>
                  </a:cubicBezTo>
                  <a:cubicBezTo>
                    <a:pt x="13" y="16"/>
                    <a:pt x="12" y="15"/>
                    <a:pt x="12" y="12"/>
                  </a:cubicBezTo>
                  <a:cubicBezTo>
                    <a:pt x="12" y="10"/>
                    <a:pt x="13" y="8"/>
                    <a:pt x="16" y="8"/>
                  </a:cubicBezTo>
                  <a:close/>
                  <a:moveTo>
                    <a:pt x="8" y="36"/>
                  </a:moveTo>
                  <a:cubicBezTo>
                    <a:pt x="8" y="32"/>
                    <a:pt x="11" y="28"/>
                    <a:pt x="16" y="28"/>
                  </a:cubicBezTo>
                  <a:cubicBezTo>
                    <a:pt x="20" y="28"/>
                    <a:pt x="24" y="32"/>
                    <a:pt x="24" y="36"/>
                  </a:cubicBezTo>
                  <a:lnTo>
                    <a:pt x="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pic>
        <p:nvPicPr>
          <p:cNvPr id="11" name="Picture 10"/>
          <p:cNvPicPr>
            <a:picLocks noChangeAspect="1"/>
          </p:cNvPicPr>
          <p:nvPr/>
        </p:nvPicPr>
        <p:blipFill>
          <a:blip r:embed="rId2"/>
          <a:stretch>
            <a:fillRect/>
          </a:stretch>
        </p:blipFill>
        <p:spPr>
          <a:xfrm>
            <a:off x="3388036" y="2201333"/>
            <a:ext cx="5696202" cy="2152575"/>
          </a:xfrm>
          <a:prstGeom prst="rect">
            <a:avLst/>
          </a:prstGeom>
        </p:spPr>
      </p:pic>
    </p:spTree>
    <p:extLst>
      <p:ext uri="{BB962C8B-B14F-4D97-AF65-F5344CB8AC3E}">
        <p14:creationId xmlns:p14="http://schemas.microsoft.com/office/powerpoint/2010/main" val="1788104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71"/>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361948" y="548746"/>
            <a:ext cx="2711451" cy="1754187"/>
          </a:xfrm>
        </p:spPr>
        <p:txBody>
          <a:bodyPr/>
          <a:lstStyle/>
          <a:p>
            <a:r>
              <a:rPr lang="en-US" sz="3200" dirty="0"/>
              <a:t>Step 2: </a:t>
            </a:r>
          </a:p>
          <a:p>
            <a:r>
              <a:rPr lang="en-US" sz="3200" dirty="0"/>
              <a:t>Documents</a:t>
            </a:r>
          </a:p>
          <a:p>
            <a:endParaRPr lang="en-US" dirty="0"/>
          </a:p>
        </p:txBody>
      </p:sp>
      <p:sp>
        <p:nvSpPr>
          <p:cNvPr id="5" name="Text Placeholder 4"/>
          <p:cNvSpPr>
            <a:spLocks noGrp="1"/>
          </p:cNvSpPr>
          <p:nvPr>
            <p:ph type="body" sz="quarter" idx="13"/>
          </p:nvPr>
        </p:nvSpPr>
        <p:spPr>
          <a:xfrm>
            <a:off x="4017959" y="548746"/>
            <a:ext cx="4379852" cy="1050471"/>
          </a:xfrm>
        </p:spPr>
        <p:txBody>
          <a:bodyPr>
            <a:noAutofit/>
          </a:bodyPr>
          <a:lstStyle/>
          <a:p>
            <a:pPr fontAlgn="base"/>
            <a:r>
              <a:rPr lang="en-US" sz="1800" dirty="0"/>
              <a:t>Photo ID</a:t>
            </a:r>
          </a:p>
          <a:p>
            <a:pPr fontAlgn="base"/>
            <a:r>
              <a:rPr lang="en-US" sz="1800" dirty="0"/>
              <a:t>Income documentation or </a:t>
            </a:r>
            <a:r>
              <a:rPr lang="en-US" sz="1800" u="sng" dirty="0"/>
              <a:t>self declaration </a:t>
            </a:r>
            <a:r>
              <a:rPr lang="en-US" sz="1800" dirty="0"/>
              <a:t>online.</a:t>
            </a:r>
          </a:p>
        </p:txBody>
      </p:sp>
      <p:sp>
        <p:nvSpPr>
          <p:cNvPr id="16" name="Text Placeholder 15"/>
          <p:cNvSpPr>
            <a:spLocks noGrp="1"/>
          </p:cNvSpPr>
          <p:nvPr>
            <p:ph type="body" sz="quarter" idx="14"/>
          </p:nvPr>
        </p:nvSpPr>
        <p:spPr/>
        <p:txBody>
          <a:bodyPr/>
          <a:lstStyle/>
          <a:p>
            <a:endParaRPr lang="en-US" dirty="0"/>
          </a:p>
        </p:txBody>
      </p:sp>
      <p:pic>
        <p:nvPicPr>
          <p:cNvPr id="6" name="Picture 5"/>
          <p:cNvPicPr>
            <a:picLocks noChangeAspect="1"/>
          </p:cNvPicPr>
          <p:nvPr/>
        </p:nvPicPr>
        <p:blipFill>
          <a:blip r:embed="rId2"/>
          <a:stretch>
            <a:fillRect/>
          </a:stretch>
        </p:blipFill>
        <p:spPr>
          <a:xfrm>
            <a:off x="4091827" y="1752598"/>
            <a:ext cx="4305984" cy="2754689"/>
          </a:xfrm>
          <a:prstGeom prst="rect">
            <a:avLst/>
          </a:prstGeom>
        </p:spPr>
      </p:pic>
      <p:sp>
        <p:nvSpPr>
          <p:cNvPr id="7" name="Oval 6"/>
          <p:cNvSpPr/>
          <p:nvPr/>
        </p:nvSpPr>
        <p:spPr>
          <a:xfrm>
            <a:off x="3666067" y="3759200"/>
            <a:ext cx="4604744" cy="748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a:grpSpLocks noChangeAspect="1"/>
          </p:cNvGrpSpPr>
          <p:nvPr/>
        </p:nvGrpSpPr>
        <p:grpSpPr>
          <a:xfrm>
            <a:off x="1230467" y="2302933"/>
            <a:ext cx="571100" cy="753534"/>
            <a:chOff x="6927851" y="3370263"/>
            <a:chExt cx="114300" cy="150813"/>
          </a:xfrm>
          <a:solidFill>
            <a:schemeClr val="bg1"/>
          </a:solidFill>
        </p:grpSpPr>
        <p:sp>
          <p:nvSpPr>
            <p:cNvPr id="9" name="Freeform 1702"/>
            <p:cNvSpPr>
              <a:spLocks noEditPoints="1"/>
            </p:cNvSpPr>
            <p:nvPr/>
          </p:nvSpPr>
          <p:spPr bwMode="auto">
            <a:xfrm>
              <a:off x="6927851" y="3370263"/>
              <a:ext cx="114300" cy="150813"/>
            </a:xfrm>
            <a:custGeom>
              <a:avLst/>
              <a:gdLst>
                <a:gd name="T0" fmla="*/ 64 w 72"/>
                <a:gd name="T1" fmla="*/ 0 h 96"/>
                <a:gd name="T2" fmla="*/ 8 w 72"/>
                <a:gd name="T3" fmla="*/ 0 h 96"/>
                <a:gd name="T4" fmla="*/ 0 w 72"/>
                <a:gd name="T5" fmla="*/ 8 h 96"/>
                <a:gd name="T6" fmla="*/ 0 w 72"/>
                <a:gd name="T7" fmla="*/ 88 h 96"/>
                <a:gd name="T8" fmla="*/ 8 w 72"/>
                <a:gd name="T9" fmla="*/ 96 h 96"/>
                <a:gd name="T10" fmla="*/ 40 w 72"/>
                <a:gd name="T11" fmla="*/ 96 h 96"/>
                <a:gd name="T12" fmla="*/ 50 w 72"/>
                <a:gd name="T13" fmla="*/ 92 h 96"/>
                <a:gd name="T14" fmla="*/ 68 w 72"/>
                <a:gd name="T15" fmla="*/ 73 h 96"/>
                <a:gd name="T16" fmla="*/ 72 w 72"/>
                <a:gd name="T17" fmla="*/ 64 h 96"/>
                <a:gd name="T18" fmla="*/ 72 w 72"/>
                <a:gd name="T19" fmla="*/ 8 h 96"/>
                <a:gd name="T20" fmla="*/ 64 w 72"/>
                <a:gd name="T21" fmla="*/ 0 h 96"/>
                <a:gd name="T22" fmla="*/ 8 w 72"/>
                <a:gd name="T23" fmla="*/ 88 h 96"/>
                <a:gd name="T24" fmla="*/ 8 w 72"/>
                <a:gd name="T25" fmla="*/ 8 h 96"/>
                <a:gd name="T26" fmla="*/ 64 w 72"/>
                <a:gd name="T27" fmla="*/ 8 h 96"/>
                <a:gd name="T28" fmla="*/ 64 w 72"/>
                <a:gd name="T29" fmla="*/ 64 h 96"/>
                <a:gd name="T30" fmla="*/ 52 w 72"/>
                <a:gd name="T31" fmla="*/ 64 h 96"/>
                <a:gd name="T32" fmla="*/ 40 w 72"/>
                <a:gd name="T33" fmla="*/ 76 h 96"/>
                <a:gd name="T34" fmla="*/ 40 w 72"/>
                <a:gd name="T35" fmla="*/ 88 h 96"/>
                <a:gd name="T36" fmla="*/ 8 w 72"/>
                <a:gd name="T37" fmla="*/ 88 h 96"/>
                <a:gd name="T38" fmla="*/ 48 w 72"/>
                <a:gd name="T39" fmla="*/ 82 h 96"/>
                <a:gd name="T40" fmla="*/ 48 w 72"/>
                <a:gd name="T41" fmla="*/ 76 h 96"/>
                <a:gd name="T42" fmla="*/ 52 w 72"/>
                <a:gd name="T43" fmla="*/ 72 h 96"/>
                <a:gd name="T44" fmla="*/ 58 w 72"/>
                <a:gd name="T45" fmla="*/ 72 h 96"/>
                <a:gd name="T46" fmla="*/ 48 w 72"/>
                <a:gd name="T47"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6">
                  <a:moveTo>
                    <a:pt x="64" y="0"/>
                  </a:moveTo>
                  <a:cubicBezTo>
                    <a:pt x="8" y="0"/>
                    <a:pt x="8" y="0"/>
                    <a:pt x="8" y="0"/>
                  </a:cubicBezTo>
                  <a:cubicBezTo>
                    <a:pt x="4" y="0"/>
                    <a:pt x="0" y="3"/>
                    <a:pt x="0" y="8"/>
                  </a:cubicBezTo>
                  <a:cubicBezTo>
                    <a:pt x="0" y="88"/>
                    <a:pt x="0" y="88"/>
                    <a:pt x="0" y="88"/>
                  </a:cubicBezTo>
                  <a:cubicBezTo>
                    <a:pt x="0" y="92"/>
                    <a:pt x="4" y="96"/>
                    <a:pt x="8" y="96"/>
                  </a:cubicBezTo>
                  <a:cubicBezTo>
                    <a:pt x="40" y="96"/>
                    <a:pt x="40" y="96"/>
                    <a:pt x="40" y="96"/>
                  </a:cubicBezTo>
                  <a:cubicBezTo>
                    <a:pt x="43" y="96"/>
                    <a:pt x="47" y="94"/>
                    <a:pt x="50" y="92"/>
                  </a:cubicBezTo>
                  <a:cubicBezTo>
                    <a:pt x="68" y="73"/>
                    <a:pt x="68" y="73"/>
                    <a:pt x="68" y="73"/>
                  </a:cubicBezTo>
                  <a:cubicBezTo>
                    <a:pt x="70" y="71"/>
                    <a:pt x="72" y="67"/>
                    <a:pt x="72" y="64"/>
                  </a:cubicBezTo>
                  <a:cubicBezTo>
                    <a:pt x="72" y="8"/>
                    <a:pt x="72" y="8"/>
                    <a:pt x="72" y="8"/>
                  </a:cubicBezTo>
                  <a:cubicBezTo>
                    <a:pt x="72" y="3"/>
                    <a:pt x="68" y="0"/>
                    <a:pt x="64" y="0"/>
                  </a:cubicBezTo>
                  <a:close/>
                  <a:moveTo>
                    <a:pt x="8" y="88"/>
                  </a:moveTo>
                  <a:cubicBezTo>
                    <a:pt x="8" y="8"/>
                    <a:pt x="8" y="8"/>
                    <a:pt x="8" y="8"/>
                  </a:cubicBezTo>
                  <a:cubicBezTo>
                    <a:pt x="64" y="8"/>
                    <a:pt x="64" y="8"/>
                    <a:pt x="64" y="8"/>
                  </a:cubicBezTo>
                  <a:cubicBezTo>
                    <a:pt x="64" y="64"/>
                    <a:pt x="64" y="64"/>
                    <a:pt x="64" y="64"/>
                  </a:cubicBezTo>
                  <a:cubicBezTo>
                    <a:pt x="52" y="64"/>
                    <a:pt x="52" y="64"/>
                    <a:pt x="52" y="64"/>
                  </a:cubicBezTo>
                  <a:cubicBezTo>
                    <a:pt x="45" y="64"/>
                    <a:pt x="40" y="69"/>
                    <a:pt x="40" y="76"/>
                  </a:cubicBezTo>
                  <a:cubicBezTo>
                    <a:pt x="40" y="88"/>
                    <a:pt x="40" y="88"/>
                    <a:pt x="40" y="88"/>
                  </a:cubicBezTo>
                  <a:lnTo>
                    <a:pt x="8" y="88"/>
                  </a:lnTo>
                  <a:close/>
                  <a:moveTo>
                    <a:pt x="48" y="82"/>
                  </a:moveTo>
                  <a:cubicBezTo>
                    <a:pt x="48" y="76"/>
                    <a:pt x="48" y="76"/>
                    <a:pt x="48" y="76"/>
                  </a:cubicBezTo>
                  <a:cubicBezTo>
                    <a:pt x="48" y="73"/>
                    <a:pt x="50" y="72"/>
                    <a:pt x="52" y="72"/>
                  </a:cubicBezTo>
                  <a:cubicBezTo>
                    <a:pt x="58" y="72"/>
                    <a:pt x="58" y="72"/>
                    <a:pt x="58" y="72"/>
                  </a:cubicBezTo>
                  <a:lnTo>
                    <a:pt x="48"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0" name="Rectangle 1703"/>
            <p:cNvSpPr>
              <a:spLocks noChangeArrowheads="1"/>
            </p:cNvSpPr>
            <p:nvPr/>
          </p:nvSpPr>
          <p:spPr bwMode="auto">
            <a:xfrm>
              <a:off x="6953251" y="3444876"/>
              <a:ext cx="635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1" name="Rectangle 1704"/>
            <p:cNvSpPr>
              <a:spLocks noChangeArrowheads="1"/>
            </p:cNvSpPr>
            <p:nvPr/>
          </p:nvSpPr>
          <p:spPr bwMode="auto">
            <a:xfrm>
              <a:off x="6953251" y="3470276"/>
              <a:ext cx="254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2" name="Rectangle 1705"/>
            <p:cNvSpPr>
              <a:spLocks noChangeArrowheads="1"/>
            </p:cNvSpPr>
            <p:nvPr/>
          </p:nvSpPr>
          <p:spPr bwMode="auto">
            <a:xfrm>
              <a:off x="6953251" y="3421063"/>
              <a:ext cx="63500" cy="11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4048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234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361948" y="548746"/>
            <a:ext cx="2711451" cy="1754187"/>
          </a:xfrm>
        </p:spPr>
        <p:txBody>
          <a:bodyPr/>
          <a:lstStyle/>
          <a:p>
            <a:r>
              <a:rPr lang="en-US" sz="3200" dirty="0"/>
              <a:t>Step 3:</a:t>
            </a:r>
          </a:p>
          <a:p>
            <a:r>
              <a:rPr lang="en-US" sz="3200" dirty="0"/>
              <a:t>Apply online or call your local agency</a:t>
            </a:r>
          </a:p>
          <a:p>
            <a:endParaRPr lang="en-US" dirty="0"/>
          </a:p>
        </p:txBody>
      </p:sp>
      <p:sp>
        <p:nvSpPr>
          <p:cNvPr id="5" name="Text Placeholder 4"/>
          <p:cNvSpPr>
            <a:spLocks noGrp="1"/>
          </p:cNvSpPr>
          <p:nvPr>
            <p:ph type="body" sz="quarter" idx="13"/>
          </p:nvPr>
        </p:nvSpPr>
        <p:spPr>
          <a:xfrm>
            <a:off x="4017959" y="548746"/>
            <a:ext cx="4379852" cy="1686454"/>
          </a:xfrm>
        </p:spPr>
        <p:txBody>
          <a:bodyPr>
            <a:normAutofit/>
          </a:bodyPr>
          <a:lstStyle/>
          <a:p>
            <a:pPr marL="0" indent="0" fontAlgn="base">
              <a:buNone/>
            </a:pPr>
            <a:r>
              <a:rPr lang="en-US" sz="1800" dirty="0"/>
              <a:t>The PSE HELP and LIHEAP program is administered through county agencies. Contact your local agency to see if you qualify and to apply for these assistance programs.</a:t>
            </a:r>
          </a:p>
        </p:txBody>
      </p:sp>
      <p:sp>
        <p:nvSpPr>
          <p:cNvPr id="16" name="Text Placeholder 15"/>
          <p:cNvSpPr>
            <a:spLocks noGrp="1"/>
          </p:cNvSpPr>
          <p:nvPr>
            <p:ph type="body" sz="quarter" idx="14"/>
          </p:nvPr>
        </p:nvSpPr>
        <p:spPr>
          <a:xfrm>
            <a:off x="854070" y="4524359"/>
            <a:ext cx="1343685" cy="326397"/>
          </a:xfrm>
        </p:spPr>
        <p:txBody>
          <a:bodyPr/>
          <a:lstStyle/>
          <a:p>
            <a:endParaRPr lang="en-US" dirty="0"/>
          </a:p>
        </p:txBody>
      </p:sp>
      <p:grpSp>
        <p:nvGrpSpPr>
          <p:cNvPr id="13" name="Group 12"/>
          <p:cNvGrpSpPr>
            <a:grpSpLocks noChangeAspect="1"/>
          </p:cNvGrpSpPr>
          <p:nvPr/>
        </p:nvGrpSpPr>
        <p:grpSpPr>
          <a:xfrm>
            <a:off x="1864175" y="3053881"/>
            <a:ext cx="629258" cy="629258"/>
            <a:chOff x="4651376" y="2849563"/>
            <a:chExt cx="131763" cy="131763"/>
          </a:xfrm>
          <a:solidFill>
            <a:schemeClr val="bg1"/>
          </a:solidFill>
        </p:grpSpPr>
        <p:sp>
          <p:nvSpPr>
            <p:cNvPr id="14" name="Freeform 1636"/>
            <p:cNvSpPr>
              <a:spLocks/>
            </p:cNvSpPr>
            <p:nvPr/>
          </p:nvSpPr>
          <p:spPr bwMode="auto">
            <a:xfrm>
              <a:off x="4721226" y="2849563"/>
              <a:ext cx="61913" cy="61913"/>
            </a:xfrm>
            <a:custGeom>
              <a:avLst/>
              <a:gdLst>
                <a:gd name="T0" fmla="*/ 32 w 39"/>
                <a:gd name="T1" fmla="*/ 31 h 39"/>
                <a:gd name="T2" fmla="*/ 14 w 39"/>
                <a:gd name="T3" fmla="*/ 31 h 39"/>
                <a:gd name="T4" fmla="*/ 39 w 39"/>
                <a:gd name="T5" fmla="*/ 6 h 39"/>
                <a:gd name="T6" fmla="*/ 34 w 39"/>
                <a:gd name="T7" fmla="*/ 0 h 39"/>
                <a:gd name="T8" fmla="*/ 8 w 39"/>
                <a:gd name="T9" fmla="*/ 25 h 39"/>
                <a:gd name="T10" fmla="*/ 8 w 39"/>
                <a:gd name="T11" fmla="*/ 7 h 39"/>
                <a:gd name="T12" fmla="*/ 0 w 39"/>
                <a:gd name="T13" fmla="*/ 7 h 39"/>
                <a:gd name="T14" fmla="*/ 0 w 39"/>
                <a:gd name="T15" fmla="*/ 39 h 39"/>
                <a:gd name="T16" fmla="*/ 32 w 39"/>
                <a:gd name="T17" fmla="*/ 39 h 39"/>
                <a:gd name="T18" fmla="*/ 32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2" y="31"/>
                  </a:moveTo>
                  <a:lnTo>
                    <a:pt x="14" y="31"/>
                  </a:lnTo>
                  <a:lnTo>
                    <a:pt x="39" y="6"/>
                  </a:lnTo>
                  <a:lnTo>
                    <a:pt x="34" y="0"/>
                  </a:lnTo>
                  <a:lnTo>
                    <a:pt x="8" y="25"/>
                  </a:lnTo>
                  <a:lnTo>
                    <a:pt x="8" y="7"/>
                  </a:lnTo>
                  <a:lnTo>
                    <a:pt x="0" y="7"/>
                  </a:lnTo>
                  <a:lnTo>
                    <a:pt x="0" y="39"/>
                  </a:lnTo>
                  <a:lnTo>
                    <a:pt x="32" y="39"/>
                  </a:lnTo>
                  <a:lnTo>
                    <a:pt x="3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7" name="Freeform 1637"/>
            <p:cNvSpPr>
              <a:spLocks noEditPoints="1"/>
            </p:cNvSpPr>
            <p:nvPr/>
          </p:nvSpPr>
          <p:spPr bwMode="auto">
            <a:xfrm>
              <a:off x="4651376" y="2860676"/>
              <a:ext cx="120650" cy="120650"/>
            </a:xfrm>
            <a:custGeom>
              <a:avLst/>
              <a:gdLst>
                <a:gd name="T0" fmla="*/ 68 w 76"/>
                <a:gd name="T1" fmla="*/ 44 h 76"/>
                <a:gd name="T2" fmla="*/ 52 w 76"/>
                <a:gd name="T3" fmla="*/ 44 h 76"/>
                <a:gd name="T4" fmla="*/ 44 w 76"/>
                <a:gd name="T5" fmla="*/ 51 h 76"/>
                <a:gd name="T6" fmla="*/ 25 w 76"/>
                <a:gd name="T7" fmla="*/ 32 h 76"/>
                <a:gd name="T8" fmla="*/ 32 w 76"/>
                <a:gd name="T9" fmla="*/ 24 h 76"/>
                <a:gd name="T10" fmla="*/ 32 w 76"/>
                <a:gd name="T11" fmla="*/ 8 h 76"/>
                <a:gd name="T12" fmla="*/ 24 w 76"/>
                <a:gd name="T13" fmla="*/ 0 h 76"/>
                <a:gd name="T14" fmla="*/ 8 w 76"/>
                <a:gd name="T15" fmla="*/ 0 h 76"/>
                <a:gd name="T16" fmla="*/ 0 w 76"/>
                <a:gd name="T17" fmla="*/ 8 h 76"/>
                <a:gd name="T18" fmla="*/ 0 w 76"/>
                <a:gd name="T19" fmla="*/ 28 h 76"/>
                <a:gd name="T20" fmla="*/ 48 w 76"/>
                <a:gd name="T21" fmla="*/ 76 h 76"/>
                <a:gd name="T22" fmla="*/ 68 w 76"/>
                <a:gd name="T23" fmla="*/ 76 h 76"/>
                <a:gd name="T24" fmla="*/ 76 w 76"/>
                <a:gd name="T25" fmla="*/ 68 h 76"/>
                <a:gd name="T26" fmla="*/ 76 w 76"/>
                <a:gd name="T27" fmla="*/ 52 h 76"/>
                <a:gd name="T28" fmla="*/ 68 w 76"/>
                <a:gd name="T29" fmla="*/ 44 h 76"/>
                <a:gd name="T30" fmla="*/ 48 w 76"/>
                <a:gd name="T31" fmla="*/ 68 h 76"/>
                <a:gd name="T32" fmla="*/ 8 w 76"/>
                <a:gd name="T33" fmla="*/ 28 h 76"/>
                <a:gd name="T34" fmla="*/ 8 w 76"/>
                <a:gd name="T35" fmla="*/ 8 h 76"/>
                <a:gd name="T36" fmla="*/ 24 w 76"/>
                <a:gd name="T37" fmla="*/ 8 h 76"/>
                <a:gd name="T38" fmla="*/ 24 w 76"/>
                <a:gd name="T39" fmla="*/ 24 h 76"/>
                <a:gd name="T40" fmla="*/ 20 w 76"/>
                <a:gd name="T41" fmla="*/ 24 h 76"/>
                <a:gd name="T42" fmla="*/ 18 w 76"/>
                <a:gd name="T43" fmla="*/ 25 h 76"/>
                <a:gd name="T44" fmla="*/ 16 w 76"/>
                <a:gd name="T45" fmla="*/ 28 h 76"/>
                <a:gd name="T46" fmla="*/ 48 w 76"/>
                <a:gd name="T47" fmla="*/ 60 h 76"/>
                <a:gd name="T48" fmla="*/ 52 w 76"/>
                <a:gd name="T49" fmla="*/ 56 h 76"/>
                <a:gd name="T50" fmla="*/ 52 w 76"/>
                <a:gd name="T51" fmla="*/ 52 h 76"/>
                <a:gd name="T52" fmla="*/ 68 w 76"/>
                <a:gd name="T53" fmla="*/ 52 h 76"/>
                <a:gd name="T54" fmla="*/ 68 w 76"/>
                <a:gd name="T55" fmla="*/ 68 h 76"/>
                <a:gd name="T56" fmla="*/ 48 w 76"/>
                <a:gd name="T5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68" y="44"/>
                  </a:moveTo>
                  <a:cubicBezTo>
                    <a:pt x="52" y="44"/>
                    <a:pt x="52" y="44"/>
                    <a:pt x="52" y="44"/>
                  </a:cubicBezTo>
                  <a:cubicBezTo>
                    <a:pt x="48" y="44"/>
                    <a:pt x="45" y="47"/>
                    <a:pt x="44" y="51"/>
                  </a:cubicBezTo>
                  <a:cubicBezTo>
                    <a:pt x="34" y="50"/>
                    <a:pt x="27" y="42"/>
                    <a:pt x="25" y="32"/>
                  </a:cubicBezTo>
                  <a:cubicBezTo>
                    <a:pt x="29" y="32"/>
                    <a:pt x="32" y="28"/>
                    <a:pt x="32" y="24"/>
                  </a:cubicBezTo>
                  <a:cubicBezTo>
                    <a:pt x="32" y="8"/>
                    <a:pt x="32" y="8"/>
                    <a:pt x="32" y="8"/>
                  </a:cubicBezTo>
                  <a:cubicBezTo>
                    <a:pt x="32" y="3"/>
                    <a:pt x="29" y="0"/>
                    <a:pt x="24" y="0"/>
                  </a:cubicBezTo>
                  <a:cubicBezTo>
                    <a:pt x="8" y="0"/>
                    <a:pt x="8" y="0"/>
                    <a:pt x="8" y="0"/>
                  </a:cubicBezTo>
                  <a:cubicBezTo>
                    <a:pt x="4" y="0"/>
                    <a:pt x="0" y="3"/>
                    <a:pt x="0" y="8"/>
                  </a:cubicBezTo>
                  <a:cubicBezTo>
                    <a:pt x="0" y="28"/>
                    <a:pt x="0" y="28"/>
                    <a:pt x="0" y="28"/>
                  </a:cubicBezTo>
                  <a:cubicBezTo>
                    <a:pt x="0" y="54"/>
                    <a:pt x="22" y="76"/>
                    <a:pt x="48" y="76"/>
                  </a:cubicBezTo>
                  <a:cubicBezTo>
                    <a:pt x="68" y="76"/>
                    <a:pt x="68" y="76"/>
                    <a:pt x="68" y="76"/>
                  </a:cubicBezTo>
                  <a:cubicBezTo>
                    <a:pt x="73" y="76"/>
                    <a:pt x="76" y="72"/>
                    <a:pt x="76" y="68"/>
                  </a:cubicBezTo>
                  <a:cubicBezTo>
                    <a:pt x="76" y="52"/>
                    <a:pt x="76" y="52"/>
                    <a:pt x="76" y="52"/>
                  </a:cubicBezTo>
                  <a:cubicBezTo>
                    <a:pt x="76" y="47"/>
                    <a:pt x="73" y="44"/>
                    <a:pt x="68" y="44"/>
                  </a:cubicBezTo>
                  <a:close/>
                  <a:moveTo>
                    <a:pt x="48" y="68"/>
                  </a:moveTo>
                  <a:cubicBezTo>
                    <a:pt x="26" y="68"/>
                    <a:pt x="8" y="50"/>
                    <a:pt x="8" y="28"/>
                  </a:cubicBezTo>
                  <a:cubicBezTo>
                    <a:pt x="8" y="8"/>
                    <a:pt x="8" y="8"/>
                    <a:pt x="8" y="8"/>
                  </a:cubicBezTo>
                  <a:cubicBezTo>
                    <a:pt x="24" y="8"/>
                    <a:pt x="24" y="8"/>
                    <a:pt x="24" y="8"/>
                  </a:cubicBezTo>
                  <a:cubicBezTo>
                    <a:pt x="24" y="24"/>
                    <a:pt x="24" y="24"/>
                    <a:pt x="24" y="24"/>
                  </a:cubicBezTo>
                  <a:cubicBezTo>
                    <a:pt x="20" y="24"/>
                    <a:pt x="20" y="24"/>
                    <a:pt x="20" y="24"/>
                  </a:cubicBezTo>
                  <a:cubicBezTo>
                    <a:pt x="19" y="24"/>
                    <a:pt x="18" y="24"/>
                    <a:pt x="18" y="25"/>
                  </a:cubicBezTo>
                  <a:cubicBezTo>
                    <a:pt x="17" y="26"/>
                    <a:pt x="16" y="27"/>
                    <a:pt x="16" y="28"/>
                  </a:cubicBezTo>
                  <a:cubicBezTo>
                    <a:pt x="17" y="46"/>
                    <a:pt x="30" y="60"/>
                    <a:pt x="48" y="60"/>
                  </a:cubicBezTo>
                  <a:cubicBezTo>
                    <a:pt x="51" y="60"/>
                    <a:pt x="52" y="58"/>
                    <a:pt x="52" y="56"/>
                  </a:cubicBezTo>
                  <a:cubicBezTo>
                    <a:pt x="52" y="52"/>
                    <a:pt x="52" y="52"/>
                    <a:pt x="52" y="52"/>
                  </a:cubicBezTo>
                  <a:cubicBezTo>
                    <a:pt x="68" y="52"/>
                    <a:pt x="68" y="52"/>
                    <a:pt x="68" y="52"/>
                  </a:cubicBezTo>
                  <a:cubicBezTo>
                    <a:pt x="68" y="68"/>
                    <a:pt x="68" y="68"/>
                    <a:pt x="68" y="68"/>
                  </a:cubicBezTo>
                  <a:lnTo>
                    <a:pt x="4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19" name="Group 18"/>
          <p:cNvGrpSpPr>
            <a:grpSpLocks noChangeAspect="1"/>
          </p:cNvGrpSpPr>
          <p:nvPr/>
        </p:nvGrpSpPr>
        <p:grpSpPr>
          <a:xfrm>
            <a:off x="720946" y="3106953"/>
            <a:ext cx="720729" cy="613386"/>
            <a:chOff x="5397501" y="3887788"/>
            <a:chExt cx="149225" cy="127000"/>
          </a:xfrm>
          <a:solidFill>
            <a:schemeClr val="bg1"/>
          </a:solidFill>
        </p:grpSpPr>
        <p:sp>
          <p:nvSpPr>
            <p:cNvPr id="20" name="Freeform 1250"/>
            <p:cNvSpPr>
              <a:spLocks noEditPoints="1"/>
            </p:cNvSpPr>
            <p:nvPr/>
          </p:nvSpPr>
          <p:spPr bwMode="auto">
            <a:xfrm>
              <a:off x="5397501" y="3887788"/>
              <a:ext cx="149225" cy="127000"/>
            </a:xfrm>
            <a:custGeom>
              <a:avLst/>
              <a:gdLst>
                <a:gd name="T0" fmla="*/ 94 w 94"/>
                <a:gd name="T1" fmla="*/ 71 h 80"/>
                <a:gd name="T2" fmla="*/ 87 w 94"/>
                <a:gd name="T3" fmla="*/ 51 h 80"/>
                <a:gd name="T4" fmla="*/ 87 w 94"/>
                <a:gd name="T5" fmla="*/ 4 h 80"/>
                <a:gd name="T6" fmla="*/ 83 w 94"/>
                <a:gd name="T7" fmla="*/ 0 h 80"/>
                <a:gd name="T8" fmla="*/ 11 w 94"/>
                <a:gd name="T9" fmla="*/ 0 h 80"/>
                <a:gd name="T10" fmla="*/ 7 w 94"/>
                <a:gd name="T11" fmla="*/ 4 h 80"/>
                <a:gd name="T12" fmla="*/ 7 w 94"/>
                <a:gd name="T13" fmla="*/ 51 h 80"/>
                <a:gd name="T14" fmla="*/ 1 w 94"/>
                <a:gd name="T15" fmla="*/ 71 h 80"/>
                <a:gd name="T16" fmla="*/ 1 w 94"/>
                <a:gd name="T17" fmla="*/ 77 h 80"/>
                <a:gd name="T18" fmla="*/ 7 w 94"/>
                <a:gd name="T19" fmla="*/ 80 h 80"/>
                <a:gd name="T20" fmla="*/ 87 w 94"/>
                <a:gd name="T21" fmla="*/ 80 h 80"/>
                <a:gd name="T22" fmla="*/ 93 w 94"/>
                <a:gd name="T23" fmla="*/ 77 h 80"/>
                <a:gd name="T24" fmla="*/ 94 w 94"/>
                <a:gd name="T25" fmla="*/ 71 h 80"/>
                <a:gd name="T26" fmla="*/ 79 w 94"/>
                <a:gd name="T27" fmla="*/ 8 h 80"/>
                <a:gd name="T28" fmla="*/ 79 w 94"/>
                <a:gd name="T29" fmla="*/ 48 h 80"/>
                <a:gd name="T30" fmla="*/ 15 w 94"/>
                <a:gd name="T31" fmla="*/ 48 h 80"/>
                <a:gd name="T32" fmla="*/ 15 w 94"/>
                <a:gd name="T33" fmla="*/ 8 h 80"/>
                <a:gd name="T34" fmla="*/ 79 w 94"/>
                <a:gd name="T35" fmla="*/ 8 h 80"/>
                <a:gd name="T36" fmla="*/ 9 w 94"/>
                <a:gd name="T37" fmla="*/ 72 h 80"/>
                <a:gd name="T38" fmla="*/ 14 w 94"/>
                <a:gd name="T39" fmla="*/ 56 h 80"/>
                <a:gd name="T40" fmla="*/ 80 w 94"/>
                <a:gd name="T41" fmla="*/ 56 h 80"/>
                <a:gd name="T42" fmla="*/ 85 w 94"/>
                <a:gd name="T43" fmla="*/ 72 h 80"/>
                <a:gd name="T44" fmla="*/ 9 w 94"/>
                <a:gd name="T4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80">
                  <a:moveTo>
                    <a:pt x="94" y="71"/>
                  </a:moveTo>
                  <a:cubicBezTo>
                    <a:pt x="87" y="51"/>
                    <a:pt x="87" y="51"/>
                    <a:pt x="87" y="51"/>
                  </a:cubicBezTo>
                  <a:cubicBezTo>
                    <a:pt x="87" y="4"/>
                    <a:pt x="87" y="4"/>
                    <a:pt x="87" y="4"/>
                  </a:cubicBezTo>
                  <a:cubicBezTo>
                    <a:pt x="87" y="1"/>
                    <a:pt x="85" y="0"/>
                    <a:pt x="83" y="0"/>
                  </a:cubicBezTo>
                  <a:cubicBezTo>
                    <a:pt x="11" y="0"/>
                    <a:pt x="11" y="0"/>
                    <a:pt x="11" y="0"/>
                  </a:cubicBezTo>
                  <a:cubicBezTo>
                    <a:pt x="9" y="0"/>
                    <a:pt x="7" y="1"/>
                    <a:pt x="7" y="4"/>
                  </a:cubicBezTo>
                  <a:cubicBezTo>
                    <a:pt x="7" y="51"/>
                    <a:pt x="7" y="51"/>
                    <a:pt x="7" y="51"/>
                  </a:cubicBezTo>
                  <a:cubicBezTo>
                    <a:pt x="1" y="71"/>
                    <a:pt x="1" y="71"/>
                    <a:pt x="1" y="71"/>
                  </a:cubicBezTo>
                  <a:cubicBezTo>
                    <a:pt x="0" y="73"/>
                    <a:pt x="0" y="75"/>
                    <a:pt x="1" y="77"/>
                  </a:cubicBezTo>
                  <a:cubicBezTo>
                    <a:pt x="3" y="79"/>
                    <a:pt x="5" y="80"/>
                    <a:pt x="7" y="80"/>
                  </a:cubicBezTo>
                  <a:cubicBezTo>
                    <a:pt x="87" y="80"/>
                    <a:pt x="87" y="80"/>
                    <a:pt x="87" y="80"/>
                  </a:cubicBezTo>
                  <a:cubicBezTo>
                    <a:pt x="89" y="80"/>
                    <a:pt x="91" y="79"/>
                    <a:pt x="93" y="77"/>
                  </a:cubicBezTo>
                  <a:cubicBezTo>
                    <a:pt x="94" y="75"/>
                    <a:pt x="94" y="73"/>
                    <a:pt x="94" y="71"/>
                  </a:cubicBezTo>
                  <a:close/>
                  <a:moveTo>
                    <a:pt x="79" y="8"/>
                  </a:moveTo>
                  <a:cubicBezTo>
                    <a:pt x="79" y="48"/>
                    <a:pt x="79" y="48"/>
                    <a:pt x="79" y="48"/>
                  </a:cubicBezTo>
                  <a:cubicBezTo>
                    <a:pt x="15" y="48"/>
                    <a:pt x="15" y="48"/>
                    <a:pt x="15" y="48"/>
                  </a:cubicBezTo>
                  <a:cubicBezTo>
                    <a:pt x="15" y="8"/>
                    <a:pt x="15" y="8"/>
                    <a:pt x="15" y="8"/>
                  </a:cubicBezTo>
                  <a:lnTo>
                    <a:pt x="79" y="8"/>
                  </a:lnTo>
                  <a:close/>
                  <a:moveTo>
                    <a:pt x="9" y="72"/>
                  </a:moveTo>
                  <a:cubicBezTo>
                    <a:pt x="14" y="56"/>
                    <a:pt x="14" y="56"/>
                    <a:pt x="14" y="56"/>
                  </a:cubicBezTo>
                  <a:cubicBezTo>
                    <a:pt x="80" y="56"/>
                    <a:pt x="80" y="56"/>
                    <a:pt x="80" y="56"/>
                  </a:cubicBezTo>
                  <a:cubicBezTo>
                    <a:pt x="85" y="72"/>
                    <a:pt x="85" y="72"/>
                    <a:pt x="85" y="72"/>
                  </a:cubicBezTo>
                  <a:lnTo>
                    <a:pt x="9"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1" name="Rectangle 1251"/>
            <p:cNvSpPr>
              <a:spLocks noChangeArrowheads="1"/>
            </p:cNvSpPr>
            <p:nvPr/>
          </p:nvSpPr>
          <p:spPr bwMode="auto">
            <a:xfrm>
              <a:off x="5459413" y="3983038"/>
              <a:ext cx="2540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aphicFrame>
        <p:nvGraphicFramePr>
          <p:cNvPr id="22" name="Table 21"/>
          <p:cNvGraphicFramePr>
            <a:graphicFrameLocks noGrp="1"/>
          </p:cNvGraphicFramePr>
          <p:nvPr>
            <p:extLst>
              <p:ext uri="{D42A27DB-BD31-4B8C-83A1-F6EECF244321}">
                <p14:modId xmlns:p14="http://schemas.microsoft.com/office/powerpoint/2010/main" val="3982799587"/>
              </p:ext>
            </p:extLst>
          </p:nvPr>
        </p:nvGraphicFramePr>
        <p:xfrm>
          <a:off x="3632201" y="2235201"/>
          <a:ext cx="5156200" cy="2095447"/>
        </p:xfrm>
        <a:graphic>
          <a:graphicData uri="http://schemas.openxmlformats.org/drawingml/2006/table">
            <a:tbl>
              <a:tblPr firstRow="1" bandRow="1">
                <a:tableStyleId>{5C22544A-7EE6-4342-B048-85BDC9FD1C3A}</a:tableStyleId>
              </a:tblPr>
              <a:tblGrid>
                <a:gridCol w="2379160">
                  <a:extLst>
                    <a:ext uri="{9D8B030D-6E8A-4147-A177-3AD203B41FA5}">
                      <a16:colId xmlns:a16="http://schemas.microsoft.com/office/drawing/2014/main" val="1632703710"/>
                    </a:ext>
                  </a:extLst>
                </a:gridCol>
                <a:gridCol w="2777040">
                  <a:extLst>
                    <a:ext uri="{9D8B030D-6E8A-4147-A177-3AD203B41FA5}">
                      <a16:colId xmlns:a16="http://schemas.microsoft.com/office/drawing/2014/main" val="2339572059"/>
                    </a:ext>
                  </a:extLst>
                </a:gridCol>
              </a:tblGrid>
              <a:tr h="391545">
                <a:tc>
                  <a:txBody>
                    <a:bodyPr/>
                    <a:lstStyle/>
                    <a:p>
                      <a:r>
                        <a:rPr lang="en-US" dirty="0"/>
                        <a:t>King County</a:t>
                      </a:r>
                    </a:p>
                  </a:txBody>
                  <a:tcPr/>
                </a:tc>
                <a:tc>
                  <a:txBody>
                    <a:bodyPr/>
                    <a:lstStyle/>
                    <a:p>
                      <a:r>
                        <a:rPr lang="en-US" dirty="0"/>
                        <a:t>Tel</a:t>
                      </a:r>
                    </a:p>
                  </a:txBody>
                  <a:tcPr/>
                </a:tc>
                <a:extLst>
                  <a:ext uri="{0D108BD9-81ED-4DB2-BD59-A6C34878D82A}">
                    <a16:rowId xmlns:a16="http://schemas.microsoft.com/office/drawing/2014/main" val="1300721043"/>
                  </a:ext>
                </a:extLst>
              </a:tr>
              <a:tr h="473737">
                <a:tc>
                  <a:txBody>
                    <a:bodyPr/>
                    <a:lstStyle/>
                    <a:p>
                      <a:r>
                        <a:rPr lang="en-US" sz="1400" b="0" i="0" kern="1200" dirty="0">
                          <a:solidFill>
                            <a:schemeClr val="dk1"/>
                          </a:solidFill>
                          <a:effectLst/>
                          <a:latin typeface="+mn-lt"/>
                          <a:ea typeface="+mn-ea"/>
                          <a:cs typeface="+mn-cs"/>
                        </a:rPr>
                        <a:t>Multi-Service Center (for South King)</a:t>
                      </a:r>
                      <a:r>
                        <a:rPr lang="en-US" sz="1400" b="0" i="0" kern="1200" baseline="0" dirty="0">
                          <a:solidFill>
                            <a:schemeClr val="dk1"/>
                          </a:solidFill>
                          <a:effectLst/>
                          <a:latin typeface="+mn-lt"/>
                          <a:ea typeface="+mn-ea"/>
                          <a:cs typeface="+mn-cs"/>
                        </a:rPr>
                        <a:t> </a:t>
                      </a:r>
                      <a:r>
                        <a:rPr lang="en-US" sz="1400" b="0" i="0" u="sng" kern="1200" dirty="0">
                          <a:solidFill>
                            <a:schemeClr val="dk1"/>
                          </a:solidFill>
                          <a:effectLst/>
                          <a:latin typeface="+mn-lt"/>
                          <a:ea typeface="+mn-ea"/>
                          <a:cs typeface="+mn-cs"/>
                          <a:hlinkClick r:id="rId3" tooltip="Multi-Service Center Website"/>
                        </a:rPr>
                        <a:t>mschelps.org</a:t>
                      </a:r>
                      <a:endParaRPr lang="en-US" sz="1400" dirty="0"/>
                    </a:p>
                  </a:txBody>
                  <a:tcPr/>
                </a:tc>
                <a:tc>
                  <a:txBody>
                    <a:bodyPr/>
                    <a:lstStyle/>
                    <a:p>
                      <a:r>
                        <a:rPr lang="en-US" sz="1400" b="0" i="0" kern="1200" dirty="0">
                          <a:solidFill>
                            <a:schemeClr val="dk1"/>
                          </a:solidFill>
                          <a:effectLst/>
                          <a:latin typeface="+mn-lt"/>
                          <a:ea typeface="+mn-ea"/>
                          <a:cs typeface="+mn-cs"/>
                        </a:rPr>
                        <a:t>253-517-2263</a:t>
                      </a:r>
                      <a:endParaRPr lang="en-US" sz="1400" dirty="0"/>
                    </a:p>
                  </a:txBody>
                  <a:tcPr/>
                </a:tc>
                <a:extLst>
                  <a:ext uri="{0D108BD9-81ED-4DB2-BD59-A6C34878D82A}">
                    <a16:rowId xmlns:a16="http://schemas.microsoft.com/office/drawing/2014/main" val="3843465071"/>
                  </a:ext>
                </a:extLst>
              </a:tr>
              <a:tr h="473737">
                <a:tc>
                  <a:txBody>
                    <a:bodyPr/>
                    <a:lstStyle/>
                    <a:p>
                      <a:r>
                        <a:rPr lang="en-US" sz="1400" b="0" i="0" kern="1200" dirty="0" err="1">
                          <a:solidFill>
                            <a:schemeClr val="dk1"/>
                          </a:solidFill>
                          <a:effectLst/>
                          <a:latin typeface="+mn-lt"/>
                          <a:ea typeface="+mn-ea"/>
                          <a:cs typeface="+mn-cs"/>
                        </a:rPr>
                        <a:t>Hopelink</a:t>
                      </a:r>
                      <a:r>
                        <a:rPr lang="en-US" sz="1400" b="0" i="0" kern="1200" dirty="0">
                          <a:solidFill>
                            <a:schemeClr val="dk1"/>
                          </a:solidFill>
                          <a:effectLst/>
                          <a:latin typeface="+mn-lt"/>
                          <a:ea typeface="+mn-ea"/>
                          <a:cs typeface="+mn-cs"/>
                        </a:rPr>
                        <a:t> (for North and East King) </a:t>
                      </a:r>
                      <a:r>
                        <a:rPr lang="en-US" sz="1400" b="0" i="0" u="sng" kern="1200" dirty="0">
                          <a:solidFill>
                            <a:schemeClr val="dk1"/>
                          </a:solidFill>
                          <a:effectLst/>
                          <a:latin typeface="+mn-lt"/>
                          <a:ea typeface="+mn-ea"/>
                          <a:cs typeface="+mn-cs"/>
                          <a:hlinkClick r:id="rId4" tooltip="Hopelink Website"/>
                        </a:rPr>
                        <a:t>hopelink.org/energy</a:t>
                      </a:r>
                      <a:endParaRPr lang="en-US" sz="1400" dirty="0"/>
                    </a:p>
                  </a:txBody>
                  <a:tcPr/>
                </a:tc>
                <a:tc>
                  <a:txBody>
                    <a:bodyPr/>
                    <a:lstStyle/>
                    <a:p>
                      <a:r>
                        <a:rPr lang="en-US" sz="1400" b="0" i="0" kern="1200" dirty="0">
                          <a:solidFill>
                            <a:schemeClr val="dk1"/>
                          </a:solidFill>
                          <a:effectLst/>
                          <a:latin typeface="+mn-lt"/>
                          <a:ea typeface="+mn-ea"/>
                          <a:cs typeface="+mn-cs"/>
                        </a:rPr>
                        <a:t>425-658-2592</a:t>
                      </a:r>
                      <a:endParaRPr lang="en-US" sz="1400" dirty="0"/>
                    </a:p>
                  </a:txBody>
                  <a:tcPr/>
                </a:tc>
                <a:extLst>
                  <a:ext uri="{0D108BD9-81ED-4DB2-BD59-A6C34878D82A}">
                    <a16:rowId xmlns:a16="http://schemas.microsoft.com/office/drawing/2014/main" val="1926382820"/>
                  </a:ext>
                </a:extLst>
              </a:tr>
              <a:tr h="667582">
                <a:tc>
                  <a:txBody>
                    <a:bodyPr/>
                    <a:lstStyle/>
                    <a:p>
                      <a:r>
                        <a:rPr lang="en-US" sz="1400" b="0" i="0" kern="1200" dirty="0">
                          <a:solidFill>
                            <a:schemeClr val="dk1"/>
                          </a:solidFill>
                          <a:effectLst/>
                          <a:latin typeface="+mn-lt"/>
                          <a:ea typeface="+mn-ea"/>
                          <a:cs typeface="+mn-cs"/>
                        </a:rPr>
                        <a:t>The Byrd Barr Place (Seattle residents)</a:t>
                      </a:r>
                      <a:r>
                        <a:rPr lang="en-US" sz="1400" b="0" i="0" kern="1200" baseline="0" dirty="0">
                          <a:solidFill>
                            <a:schemeClr val="dk1"/>
                          </a:solidFill>
                          <a:effectLst/>
                          <a:latin typeface="+mn-lt"/>
                          <a:ea typeface="+mn-ea"/>
                          <a:cs typeface="+mn-cs"/>
                        </a:rPr>
                        <a:t> </a:t>
                      </a:r>
                      <a:r>
                        <a:rPr lang="en-US" sz="1400" b="0" i="0" u="sng" kern="1200" dirty="0">
                          <a:solidFill>
                            <a:schemeClr val="dk1"/>
                          </a:solidFill>
                          <a:effectLst/>
                          <a:latin typeface="+mn-lt"/>
                          <a:ea typeface="+mn-ea"/>
                          <a:cs typeface="+mn-cs"/>
                          <a:hlinkClick r:id="rId5" tooltip="byrdbarrplace.org"/>
                        </a:rPr>
                        <a:t>byrdbarrplace.org</a:t>
                      </a:r>
                      <a:endParaRPr lang="en-US" sz="1400" dirty="0"/>
                    </a:p>
                  </a:txBody>
                  <a:tcPr/>
                </a:tc>
                <a:tc>
                  <a:txBody>
                    <a:bodyPr/>
                    <a:lstStyle/>
                    <a:p>
                      <a:r>
                        <a:rPr lang="en-US" sz="1400" b="0" i="0" kern="1200" dirty="0">
                          <a:solidFill>
                            <a:schemeClr val="dk1"/>
                          </a:solidFill>
                          <a:effectLst/>
                          <a:latin typeface="+mn-lt"/>
                          <a:ea typeface="+mn-ea"/>
                          <a:cs typeface="+mn-cs"/>
                        </a:rPr>
                        <a:t>206-486-6828</a:t>
                      </a:r>
                      <a:endParaRPr lang="en-US" sz="1400" dirty="0"/>
                    </a:p>
                  </a:txBody>
                  <a:tcPr/>
                </a:tc>
                <a:extLst>
                  <a:ext uri="{0D108BD9-81ED-4DB2-BD59-A6C34878D82A}">
                    <a16:rowId xmlns:a16="http://schemas.microsoft.com/office/drawing/2014/main" val="407027972"/>
                  </a:ext>
                </a:extLst>
              </a:tr>
            </a:tbl>
          </a:graphicData>
        </a:graphic>
      </p:graphicFrame>
    </p:spTree>
    <p:extLst>
      <p:ext uri="{BB962C8B-B14F-4D97-AF65-F5344CB8AC3E}">
        <p14:creationId xmlns:p14="http://schemas.microsoft.com/office/powerpoint/2010/main" val="399936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C28D"/>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US" sz="3600" dirty="0"/>
              <a:t>What is LIHEAP?</a:t>
            </a:r>
          </a:p>
          <a:p>
            <a:pPr algn="ctr"/>
            <a:r>
              <a:rPr lang="en-US" sz="1600" dirty="0"/>
              <a:t>(Low income home energy assistance program)</a:t>
            </a:r>
          </a:p>
          <a:p>
            <a:endParaRPr lang="en-US" dirty="0"/>
          </a:p>
        </p:txBody>
      </p:sp>
      <p:sp>
        <p:nvSpPr>
          <p:cNvPr id="3" name="Text Placeholder 2"/>
          <p:cNvSpPr>
            <a:spLocks noGrp="1"/>
          </p:cNvSpPr>
          <p:nvPr>
            <p:ph type="body" sz="quarter" idx="13"/>
          </p:nvPr>
        </p:nvSpPr>
        <p:spPr>
          <a:xfrm>
            <a:off x="4017959" y="87732"/>
            <a:ext cx="4379852" cy="3273536"/>
          </a:xfrm>
        </p:spPr>
        <p:txBody>
          <a:bodyPr>
            <a:normAutofit fontScale="40000" lnSpcReduction="20000"/>
          </a:bodyPr>
          <a:lstStyle/>
          <a:p>
            <a:endParaRPr lang="en-US" sz="2000" dirty="0"/>
          </a:p>
          <a:p>
            <a:endParaRPr lang="en-US" sz="2000" dirty="0"/>
          </a:p>
          <a:p>
            <a:endParaRPr lang="en-US" sz="2000" dirty="0"/>
          </a:p>
          <a:p>
            <a:endParaRPr lang="en-US" sz="2000" dirty="0"/>
          </a:p>
          <a:p>
            <a:endParaRPr lang="en-US" sz="2000" dirty="0"/>
          </a:p>
          <a:p>
            <a:endParaRPr lang="en-US" sz="2000" dirty="0"/>
          </a:p>
          <a:p>
            <a:r>
              <a:rPr lang="en-US" sz="4500" dirty="0"/>
              <a:t>Federal program assisting with keeping electricity and gas services and avoid disconnection.</a:t>
            </a:r>
          </a:p>
          <a:p>
            <a:r>
              <a:rPr lang="en-US" sz="4500" dirty="0"/>
              <a:t>Program that requires documentation of your personal information.</a:t>
            </a:r>
          </a:p>
          <a:p>
            <a:endParaRPr lang="en-US" sz="2000" dirty="0"/>
          </a:p>
          <a:p>
            <a:endParaRPr lang="en-US" sz="2000" dirty="0"/>
          </a:p>
          <a:p>
            <a:pPr marL="0" indent="0">
              <a:buNone/>
            </a:pPr>
            <a:endParaRPr lang="en-US" dirty="0"/>
          </a:p>
        </p:txBody>
      </p:sp>
      <p:sp>
        <p:nvSpPr>
          <p:cNvPr id="7" name="Text Placeholder 6"/>
          <p:cNvSpPr>
            <a:spLocks noGrp="1"/>
          </p:cNvSpPr>
          <p:nvPr>
            <p:ph type="body" sz="quarter" idx="14"/>
          </p:nvPr>
        </p:nvSpPr>
        <p:spPr/>
        <p:txBody>
          <a:bodyPr/>
          <a:lstStyle/>
          <a:p>
            <a:endParaRPr lang="en-US"/>
          </a:p>
        </p:txBody>
      </p:sp>
      <p:sp>
        <p:nvSpPr>
          <p:cNvPr id="8" name="Round Diagonal Corner Rectangle 7"/>
          <p:cNvSpPr/>
          <p:nvPr/>
        </p:nvSpPr>
        <p:spPr>
          <a:xfrm>
            <a:off x="3820886" y="633413"/>
            <a:ext cx="4849585" cy="3464454"/>
          </a:xfrm>
          <a:prstGeom prst="round2DiagRect">
            <a:avLst/>
          </a:prstGeom>
          <a:noFill/>
          <a:ln w="38100">
            <a:solidFill>
              <a:srgbClr val="668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a:grpSpLocks noChangeAspect="1"/>
          </p:cNvGrpSpPr>
          <p:nvPr/>
        </p:nvGrpSpPr>
        <p:grpSpPr>
          <a:xfrm>
            <a:off x="1463069" y="3166533"/>
            <a:ext cx="618067" cy="618067"/>
            <a:chOff x="7288213" y="727076"/>
            <a:chExt cx="152400" cy="152400"/>
          </a:xfrm>
          <a:solidFill>
            <a:schemeClr val="bg1"/>
          </a:solidFill>
        </p:grpSpPr>
        <p:sp>
          <p:nvSpPr>
            <p:cNvPr id="12" name="Freeform 1534"/>
            <p:cNvSpPr>
              <a:spLocks noEditPoints="1"/>
            </p:cNvSpPr>
            <p:nvPr/>
          </p:nvSpPr>
          <p:spPr bwMode="auto">
            <a:xfrm>
              <a:off x="7332663" y="727076"/>
              <a:ext cx="63500" cy="63500"/>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6" y="8"/>
                    <a:pt x="32" y="13"/>
                    <a:pt x="32" y="20"/>
                  </a:cubicBezTo>
                  <a:cubicBezTo>
                    <a:pt x="32" y="26"/>
                    <a:pt x="26" y="32"/>
                    <a:pt x="20" y="32"/>
                  </a:cubicBezTo>
                  <a:cubicBezTo>
                    <a:pt x="13" y="32"/>
                    <a:pt x="8" y="26"/>
                    <a:pt x="8" y="20"/>
                  </a:cubicBezTo>
                  <a:cubicBezTo>
                    <a:pt x="8" y="13"/>
                    <a:pt x="13"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13" name="Freeform 1535"/>
            <p:cNvSpPr>
              <a:spLocks noEditPoints="1"/>
            </p:cNvSpPr>
            <p:nvPr/>
          </p:nvSpPr>
          <p:spPr bwMode="auto">
            <a:xfrm>
              <a:off x="7288213" y="795338"/>
              <a:ext cx="152400" cy="84138"/>
            </a:xfrm>
            <a:custGeom>
              <a:avLst/>
              <a:gdLst>
                <a:gd name="T0" fmla="*/ 82 w 96"/>
                <a:gd name="T1" fmla="*/ 18 h 53"/>
                <a:gd name="T2" fmla="*/ 79 w 96"/>
                <a:gd name="T3" fmla="*/ 17 h 53"/>
                <a:gd name="T4" fmla="*/ 52 w 96"/>
                <a:gd name="T5" fmla="*/ 24 h 53"/>
                <a:gd name="T6" fmla="*/ 46 w 96"/>
                <a:gd name="T7" fmla="*/ 20 h 53"/>
                <a:gd name="T8" fmla="*/ 50 w 96"/>
                <a:gd name="T9" fmla="*/ 16 h 53"/>
                <a:gd name="T10" fmla="*/ 51 w 96"/>
                <a:gd name="T11" fmla="*/ 11 h 53"/>
                <a:gd name="T12" fmla="*/ 47 w 96"/>
                <a:gd name="T13" fmla="*/ 3 h 53"/>
                <a:gd name="T14" fmla="*/ 42 w 96"/>
                <a:gd name="T15" fmla="*/ 1 h 53"/>
                <a:gd name="T16" fmla="*/ 23 w 96"/>
                <a:gd name="T17" fmla="*/ 7 h 53"/>
                <a:gd name="T18" fmla="*/ 20 w 96"/>
                <a:gd name="T19" fmla="*/ 5 h 53"/>
                <a:gd name="T20" fmla="*/ 4 w 96"/>
                <a:gd name="T21" fmla="*/ 5 h 53"/>
                <a:gd name="T22" fmla="*/ 0 w 96"/>
                <a:gd name="T23" fmla="*/ 9 h 53"/>
                <a:gd name="T24" fmla="*/ 0 w 96"/>
                <a:gd name="T25" fmla="*/ 41 h 53"/>
                <a:gd name="T26" fmla="*/ 4 w 96"/>
                <a:gd name="T27" fmla="*/ 45 h 53"/>
                <a:gd name="T28" fmla="*/ 20 w 96"/>
                <a:gd name="T29" fmla="*/ 45 h 53"/>
                <a:gd name="T30" fmla="*/ 23 w 96"/>
                <a:gd name="T31" fmla="*/ 42 h 53"/>
                <a:gd name="T32" fmla="*/ 50 w 96"/>
                <a:gd name="T33" fmla="*/ 52 h 53"/>
                <a:gd name="T34" fmla="*/ 52 w 96"/>
                <a:gd name="T35" fmla="*/ 53 h 53"/>
                <a:gd name="T36" fmla="*/ 53 w 96"/>
                <a:gd name="T37" fmla="*/ 52 h 53"/>
                <a:gd name="T38" fmla="*/ 93 w 96"/>
                <a:gd name="T39" fmla="*/ 36 h 53"/>
                <a:gd name="T40" fmla="*/ 96 w 96"/>
                <a:gd name="T41" fmla="*/ 33 h 53"/>
                <a:gd name="T42" fmla="*/ 94 w 96"/>
                <a:gd name="T43" fmla="*/ 30 h 53"/>
                <a:gd name="T44" fmla="*/ 82 w 96"/>
                <a:gd name="T45" fmla="*/ 18 h 53"/>
                <a:gd name="T46" fmla="*/ 8 w 96"/>
                <a:gd name="T47" fmla="*/ 37 h 53"/>
                <a:gd name="T48" fmla="*/ 8 w 96"/>
                <a:gd name="T49" fmla="*/ 13 h 53"/>
                <a:gd name="T50" fmla="*/ 16 w 96"/>
                <a:gd name="T51" fmla="*/ 13 h 53"/>
                <a:gd name="T52" fmla="*/ 16 w 96"/>
                <a:gd name="T53" fmla="*/ 37 h 53"/>
                <a:gd name="T54" fmla="*/ 8 w 96"/>
                <a:gd name="T55" fmla="*/ 37 h 53"/>
                <a:gd name="T56" fmla="*/ 52 w 96"/>
                <a:gd name="T57" fmla="*/ 44 h 53"/>
                <a:gd name="T58" fmla="*/ 24 w 96"/>
                <a:gd name="T59" fmla="*/ 34 h 53"/>
                <a:gd name="T60" fmla="*/ 24 w 96"/>
                <a:gd name="T61" fmla="*/ 16 h 53"/>
                <a:gd name="T62" fmla="*/ 42 w 96"/>
                <a:gd name="T63" fmla="*/ 10 h 53"/>
                <a:gd name="T64" fmla="*/ 43 w 96"/>
                <a:gd name="T65" fmla="*/ 12 h 53"/>
                <a:gd name="T66" fmla="*/ 37 w 96"/>
                <a:gd name="T67" fmla="*/ 18 h 53"/>
                <a:gd name="T68" fmla="*/ 36 w 96"/>
                <a:gd name="T69" fmla="*/ 21 h 53"/>
                <a:gd name="T70" fmla="*/ 37 w 96"/>
                <a:gd name="T71" fmla="*/ 24 h 53"/>
                <a:gd name="T72" fmla="*/ 49 w 96"/>
                <a:gd name="T73" fmla="*/ 32 h 53"/>
                <a:gd name="T74" fmla="*/ 53 w 96"/>
                <a:gd name="T75" fmla="*/ 33 h 53"/>
                <a:gd name="T76" fmla="*/ 78 w 96"/>
                <a:gd name="T77" fmla="*/ 25 h 53"/>
                <a:gd name="T78" fmla="*/ 85 w 96"/>
                <a:gd name="T79" fmla="*/ 31 h 53"/>
                <a:gd name="T80" fmla="*/ 52 w 96"/>
                <a:gd name="T8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53">
                  <a:moveTo>
                    <a:pt x="82" y="18"/>
                  </a:moveTo>
                  <a:cubicBezTo>
                    <a:pt x="81" y="17"/>
                    <a:pt x="80" y="16"/>
                    <a:pt x="79" y="17"/>
                  </a:cubicBezTo>
                  <a:cubicBezTo>
                    <a:pt x="52" y="24"/>
                    <a:pt x="52" y="24"/>
                    <a:pt x="52" y="24"/>
                  </a:cubicBezTo>
                  <a:cubicBezTo>
                    <a:pt x="46" y="20"/>
                    <a:pt x="46" y="20"/>
                    <a:pt x="46" y="20"/>
                  </a:cubicBezTo>
                  <a:cubicBezTo>
                    <a:pt x="50" y="16"/>
                    <a:pt x="50" y="16"/>
                    <a:pt x="50" y="16"/>
                  </a:cubicBezTo>
                  <a:cubicBezTo>
                    <a:pt x="52" y="14"/>
                    <a:pt x="52" y="12"/>
                    <a:pt x="51" y="11"/>
                  </a:cubicBezTo>
                  <a:cubicBezTo>
                    <a:pt x="47" y="3"/>
                    <a:pt x="47" y="3"/>
                    <a:pt x="47" y="3"/>
                  </a:cubicBezTo>
                  <a:cubicBezTo>
                    <a:pt x="46" y="1"/>
                    <a:pt x="44" y="0"/>
                    <a:pt x="42" y="1"/>
                  </a:cubicBezTo>
                  <a:cubicBezTo>
                    <a:pt x="23" y="7"/>
                    <a:pt x="23" y="7"/>
                    <a:pt x="23" y="7"/>
                  </a:cubicBezTo>
                  <a:cubicBezTo>
                    <a:pt x="23" y="6"/>
                    <a:pt x="21" y="5"/>
                    <a:pt x="20" y="5"/>
                  </a:cubicBezTo>
                  <a:cubicBezTo>
                    <a:pt x="4" y="5"/>
                    <a:pt x="4" y="5"/>
                    <a:pt x="4" y="5"/>
                  </a:cubicBezTo>
                  <a:cubicBezTo>
                    <a:pt x="1" y="5"/>
                    <a:pt x="0" y="6"/>
                    <a:pt x="0" y="9"/>
                  </a:cubicBezTo>
                  <a:cubicBezTo>
                    <a:pt x="0" y="41"/>
                    <a:pt x="0" y="41"/>
                    <a:pt x="0" y="41"/>
                  </a:cubicBezTo>
                  <a:cubicBezTo>
                    <a:pt x="0" y="43"/>
                    <a:pt x="1" y="45"/>
                    <a:pt x="4" y="45"/>
                  </a:cubicBezTo>
                  <a:cubicBezTo>
                    <a:pt x="20" y="45"/>
                    <a:pt x="20" y="45"/>
                    <a:pt x="20" y="45"/>
                  </a:cubicBezTo>
                  <a:cubicBezTo>
                    <a:pt x="21" y="45"/>
                    <a:pt x="23" y="44"/>
                    <a:pt x="23" y="42"/>
                  </a:cubicBezTo>
                  <a:cubicBezTo>
                    <a:pt x="50" y="52"/>
                    <a:pt x="50" y="52"/>
                    <a:pt x="50" y="52"/>
                  </a:cubicBezTo>
                  <a:cubicBezTo>
                    <a:pt x="51" y="53"/>
                    <a:pt x="51" y="53"/>
                    <a:pt x="52" y="53"/>
                  </a:cubicBezTo>
                  <a:cubicBezTo>
                    <a:pt x="52" y="53"/>
                    <a:pt x="53" y="53"/>
                    <a:pt x="53" y="52"/>
                  </a:cubicBezTo>
                  <a:cubicBezTo>
                    <a:pt x="93" y="36"/>
                    <a:pt x="93" y="36"/>
                    <a:pt x="93" y="36"/>
                  </a:cubicBezTo>
                  <a:cubicBezTo>
                    <a:pt x="94" y="36"/>
                    <a:pt x="95" y="35"/>
                    <a:pt x="96" y="33"/>
                  </a:cubicBezTo>
                  <a:cubicBezTo>
                    <a:pt x="96" y="32"/>
                    <a:pt x="95" y="31"/>
                    <a:pt x="94" y="30"/>
                  </a:cubicBezTo>
                  <a:lnTo>
                    <a:pt x="82" y="18"/>
                  </a:lnTo>
                  <a:close/>
                  <a:moveTo>
                    <a:pt x="8" y="37"/>
                  </a:moveTo>
                  <a:cubicBezTo>
                    <a:pt x="8" y="13"/>
                    <a:pt x="8" y="13"/>
                    <a:pt x="8" y="13"/>
                  </a:cubicBezTo>
                  <a:cubicBezTo>
                    <a:pt x="16" y="13"/>
                    <a:pt x="16" y="13"/>
                    <a:pt x="16" y="13"/>
                  </a:cubicBezTo>
                  <a:cubicBezTo>
                    <a:pt x="16" y="37"/>
                    <a:pt x="16" y="37"/>
                    <a:pt x="16" y="37"/>
                  </a:cubicBezTo>
                  <a:lnTo>
                    <a:pt x="8" y="37"/>
                  </a:lnTo>
                  <a:close/>
                  <a:moveTo>
                    <a:pt x="52" y="44"/>
                  </a:moveTo>
                  <a:cubicBezTo>
                    <a:pt x="24" y="34"/>
                    <a:pt x="24" y="34"/>
                    <a:pt x="24" y="34"/>
                  </a:cubicBezTo>
                  <a:cubicBezTo>
                    <a:pt x="24" y="16"/>
                    <a:pt x="24" y="16"/>
                    <a:pt x="24" y="16"/>
                  </a:cubicBezTo>
                  <a:cubicBezTo>
                    <a:pt x="42" y="10"/>
                    <a:pt x="42" y="10"/>
                    <a:pt x="42" y="10"/>
                  </a:cubicBezTo>
                  <a:cubicBezTo>
                    <a:pt x="43" y="12"/>
                    <a:pt x="43" y="12"/>
                    <a:pt x="43" y="12"/>
                  </a:cubicBezTo>
                  <a:cubicBezTo>
                    <a:pt x="37" y="18"/>
                    <a:pt x="37" y="18"/>
                    <a:pt x="37" y="18"/>
                  </a:cubicBezTo>
                  <a:cubicBezTo>
                    <a:pt x="36" y="19"/>
                    <a:pt x="36" y="20"/>
                    <a:pt x="36" y="21"/>
                  </a:cubicBezTo>
                  <a:cubicBezTo>
                    <a:pt x="36" y="22"/>
                    <a:pt x="36" y="23"/>
                    <a:pt x="37" y="24"/>
                  </a:cubicBezTo>
                  <a:cubicBezTo>
                    <a:pt x="49" y="32"/>
                    <a:pt x="49" y="32"/>
                    <a:pt x="49" y="32"/>
                  </a:cubicBezTo>
                  <a:cubicBezTo>
                    <a:pt x="50" y="33"/>
                    <a:pt x="52" y="33"/>
                    <a:pt x="53" y="33"/>
                  </a:cubicBezTo>
                  <a:cubicBezTo>
                    <a:pt x="78" y="25"/>
                    <a:pt x="78" y="25"/>
                    <a:pt x="78" y="25"/>
                  </a:cubicBezTo>
                  <a:cubicBezTo>
                    <a:pt x="85" y="31"/>
                    <a:pt x="85" y="31"/>
                    <a:pt x="85" y="31"/>
                  </a:cubicBezTo>
                  <a:lnTo>
                    <a:pt x="52"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8567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B234F"/>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370415" y="548746"/>
            <a:ext cx="2711451" cy="1754187"/>
          </a:xfrm>
        </p:spPr>
        <p:txBody>
          <a:bodyPr/>
          <a:lstStyle/>
          <a:p>
            <a:r>
              <a:rPr lang="en-US" sz="3200" dirty="0"/>
              <a:t>Step 1:</a:t>
            </a:r>
          </a:p>
          <a:p>
            <a:r>
              <a:rPr lang="en-US" sz="3200" dirty="0"/>
              <a:t>Call your agency</a:t>
            </a:r>
          </a:p>
          <a:p>
            <a:endParaRPr lang="en-US" dirty="0"/>
          </a:p>
        </p:txBody>
      </p:sp>
      <p:sp>
        <p:nvSpPr>
          <p:cNvPr id="5" name="Text Placeholder 4"/>
          <p:cNvSpPr>
            <a:spLocks noGrp="1"/>
          </p:cNvSpPr>
          <p:nvPr>
            <p:ph type="body" sz="quarter" idx="13"/>
          </p:nvPr>
        </p:nvSpPr>
        <p:spPr>
          <a:xfrm>
            <a:off x="4017959" y="548746"/>
            <a:ext cx="4379852" cy="1050471"/>
          </a:xfrm>
        </p:spPr>
        <p:txBody>
          <a:bodyPr>
            <a:normAutofit/>
          </a:bodyPr>
          <a:lstStyle/>
          <a:p>
            <a:r>
              <a:rPr lang="en-US" sz="1800" dirty="0"/>
              <a:t>Call your agency to see if you qualify and to apply for these assistance programs.</a:t>
            </a:r>
          </a:p>
        </p:txBody>
      </p:sp>
      <p:sp>
        <p:nvSpPr>
          <p:cNvPr id="16" name="Text Placeholder 15"/>
          <p:cNvSpPr>
            <a:spLocks noGrp="1"/>
          </p:cNvSpPr>
          <p:nvPr>
            <p:ph type="body" sz="quarter" idx="14"/>
          </p:nvPr>
        </p:nvSpPr>
        <p:spPr/>
        <p:txBody>
          <a:bodyPr/>
          <a:lstStyle/>
          <a:p>
            <a:endParaRPr lang="en-US" dirty="0"/>
          </a:p>
        </p:txBody>
      </p:sp>
      <p:grpSp>
        <p:nvGrpSpPr>
          <p:cNvPr id="19" name="Group 18"/>
          <p:cNvGrpSpPr>
            <a:grpSpLocks noChangeAspect="1"/>
          </p:cNvGrpSpPr>
          <p:nvPr/>
        </p:nvGrpSpPr>
        <p:grpSpPr>
          <a:xfrm>
            <a:off x="1411511" y="2797494"/>
            <a:ext cx="629258" cy="629258"/>
            <a:chOff x="4651376" y="2849563"/>
            <a:chExt cx="131763" cy="131763"/>
          </a:xfrm>
          <a:solidFill>
            <a:schemeClr val="bg1"/>
          </a:solidFill>
        </p:grpSpPr>
        <p:sp>
          <p:nvSpPr>
            <p:cNvPr id="20" name="Freeform 1636"/>
            <p:cNvSpPr>
              <a:spLocks/>
            </p:cNvSpPr>
            <p:nvPr/>
          </p:nvSpPr>
          <p:spPr bwMode="auto">
            <a:xfrm>
              <a:off x="4721226" y="2849563"/>
              <a:ext cx="61913" cy="61913"/>
            </a:xfrm>
            <a:custGeom>
              <a:avLst/>
              <a:gdLst>
                <a:gd name="T0" fmla="*/ 32 w 39"/>
                <a:gd name="T1" fmla="*/ 31 h 39"/>
                <a:gd name="T2" fmla="*/ 14 w 39"/>
                <a:gd name="T3" fmla="*/ 31 h 39"/>
                <a:gd name="T4" fmla="*/ 39 w 39"/>
                <a:gd name="T5" fmla="*/ 6 h 39"/>
                <a:gd name="T6" fmla="*/ 34 w 39"/>
                <a:gd name="T7" fmla="*/ 0 h 39"/>
                <a:gd name="T8" fmla="*/ 8 w 39"/>
                <a:gd name="T9" fmla="*/ 25 h 39"/>
                <a:gd name="T10" fmla="*/ 8 w 39"/>
                <a:gd name="T11" fmla="*/ 7 h 39"/>
                <a:gd name="T12" fmla="*/ 0 w 39"/>
                <a:gd name="T13" fmla="*/ 7 h 39"/>
                <a:gd name="T14" fmla="*/ 0 w 39"/>
                <a:gd name="T15" fmla="*/ 39 h 39"/>
                <a:gd name="T16" fmla="*/ 32 w 39"/>
                <a:gd name="T17" fmla="*/ 39 h 39"/>
                <a:gd name="T18" fmla="*/ 32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2" y="31"/>
                  </a:moveTo>
                  <a:lnTo>
                    <a:pt x="14" y="31"/>
                  </a:lnTo>
                  <a:lnTo>
                    <a:pt x="39" y="6"/>
                  </a:lnTo>
                  <a:lnTo>
                    <a:pt x="34" y="0"/>
                  </a:lnTo>
                  <a:lnTo>
                    <a:pt x="8" y="25"/>
                  </a:lnTo>
                  <a:lnTo>
                    <a:pt x="8" y="7"/>
                  </a:lnTo>
                  <a:lnTo>
                    <a:pt x="0" y="7"/>
                  </a:lnTo>
                  <a:lnTo>
                    <a:pt x="0" y="39"/>
                  </a:lnTo>
                  <a:lnTo>
                    <a:pt x="32" y="39"/>
                  </a:lnTo>
                  <a:lnTo>
                    <a:pt x="3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1" name="Freeform 1637"/>
            <p:cNvSpPr>
              <a:spLocks noEditPoints="1"/>
            </p:cNvSpPr>
            <p:nvPr/>
          </p:nvSpPr>
          <p:spPr bwMode="auto">
            <a:xfrm>
              <a:off x="4651376" y="2860676"/>
              <a:ext cx="120650" cy="120650"/>
            </a:xfrm>
            <a:custGeom>
              <a:avLst/>
              <a:gdLst>
                <a:gd name="T0" fmla="*/ 68 w 76"/>
                <a:gd name="T1" fmla="*/ 44 h 76"/>
                <a:gd name="T2" fmla="*/ 52 w 76"/>
                <a:gd name="T3" fmla="*/ 44 h 76"/>
                <a:gd name="T4" fmla="*/ 44 w 76"/>
                <a:gd name="T5" fmla="*/ 51 h 76"/>
                <a:gd name="T6" fmla="*/ 25 w 76"/>
                <a:gd name="T7" fmla="*/ 32 h 76"/>
                <a:gd name="T8" fmla="*/ 32 w 76"/>
                <a:gd name="T9" fmla="*/ 24 h 76"/>
                <a:gd name="T10" fmla="*/ 32 w 76"/>
                <a:gd name="T11" fmla="*/ 8 h 76"/>
                <a:gd name="T12" fmla="*/ 24 w 76"/>
                <a:gd name="T13" fmla="*/ 0 h 76"/>
                <a:gd name="T14" fmla="*/ 8 w 76"/>
                <a:gd name="T15" fmla="*/ 0 h 76"/>
                <a:gd name="T16" fmla="*/ 0 w 76"/>
                <a:gd name="T17" fmla="*/ 8 h 76"/>
                <a:gd name="T18" fmla="*/ 0 w 76"/>
                <a:gd name="T19" fmla="*/ 28 h 76"/>
                <a:gd name="T20" fmla="*/ 48 w 76"/>
                <a:gd name="T21" fmla="*/ 76 h 76"/>
                <a:gd name="T22" fmla="*/ 68 w 76"/>
                <a:gd name="T23" fmla="*/ 76 h 76"/>
                <a:gd name="T24" fmla="*/ 76 w 76"/>
                <a:gd name="T25" fmla="*/ 68 h 76"/>
                <a:gd name="T26" fmla="*/ 76 w 76"/>
                <a:gd name="T27" fmla="*/ 52 h 76"/>
                <a:gd name="T28" fmla="*/ 68 w 76"/>
                <a:gd name="T29" fmla="*/ 44 h 76"/>
                <a:gd name="T30" fmla="*/ 48 w 76"/>
                <a:gd name="T31" fmla="*/ 68 h 76"/>
                <a:gd name="T32" fmla="*/ 8 w 76"/>
                <a:gd name="T33" fmla="*/ 28 h 76"/>
                <a:gd name="T34" fmla="*/ 8 w 76"/>
                <a:gd name="T35" fmla="*/ 8 h 76"/>
                <a:gd name="T36" fmla="*/ 24 w 76"/>
                <a:gd name="T37" fmla="*/ 8 h 76"/>
                <a:gd name="T38" fmla="*/ 24 w 76"/>
                <a:gd name="T39" fmla="*/ 24 h 76"/>
                <a:gd name="T40" fmla="*/ 20 w 76"/>
                <a:gd name="T41" fmla="*/ 24 h 76"/>
                <a:gd name="T42" fmla="*/ 18 w 76"/>
                <a:gd name="T43" fmla="*/ 25 h 76"/>
                <a:gd name="T44" fmla="*/ 16 w 76"/>
                <a:gd name="T45" fmla="*/ 28 h 76"/>
                <a:gd name="T46" fmla="*/ 48 w 76"/>
                <a:gd name="T47" fmla="*/ 60 h 76"/>
                <a:gd name="T48" fmla="*/ 52 w 76"/>
                <a:gd name="T49" fmla="*/ 56 h 76"/>
                <a:gd name="T50" fmla="*/ 52 w 76"/>
                <a:gd name="T51" fmla="*/ 52 h 76"/>
                <a:gd name="T52" fmla="*/ 68 w 76"/>
                <a:gd name="T53" fmla="*/ 52 h 76"/>
                <a:gd name="T54" fmla="*/ 68 w 76"/>
                <a:gd name="T55" fmla="*/ 68 h 76"/>
                <a:gd name="T56" fmla="*/ 48 w 76"/>
                <a:gd name="T5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68" y="44"/>
                  </a:moveTo>
                  <a:cubicBezTo>
                    <a:pt x="52" y="44"/>
                    <a:pt x="52" y="44"/>
                    <a:pt x="52" y="44"/>
                  </a:cubicBezTo>
                  <a:cubicBezTo>
                    <a:pt x="48" y="44"/>
                    <a:pt x="45" y="47"/>
                    <a:pt x="44" y="51"/>
                  </a:cubicBezTo>
                  <a:cubicBezTo>
                    <a:pt x="34" y="50"/>
                    <a:pt x="27" y="42"/>
                    <a:pt x="25" y="32"/>
                  </a:cubicBezTo>
                  <a:cubicBezTo>
                    <a:pt x="29" y="32"/>
                    <a:pt x="32" y="28"/>
                    <a:pt x="32" y="24"/>
                  </a:cubicBezTo>
                  <a:cubicBezTo>
                    <a:pt x="32" y="8"/>
                    <a:pt x="32" y="8"/>
                    <a:pt x="32" y="8"/>
                  </a:cubicBezTo>
                  <a:cubicBezTo>
                    <a:pt x="32" y="3"/>
                    <a:pt x="29" y="0"/>
                    <a:pt x="24" y="0"/>
                  </a:cubicBezTo>
                  <a:cubicBezTo>
                    <a:pt x="8" y="0"/>
                    <a:pt x="8" y="0"/>
                    <a:pt x="8" y="0"/>
                  </a:cubicBezTo>
                  <a:cubicBezTo>
                    <a:pt x="4" y="0"/>
                    <a:pt x="0" y="3"/>
                    <a:pt x="0" y="8"/>
                  </a:cubicBezTo>
                  <a:cubicBezTo>
                    <a:pt x="0" y="28"/>
                    <a:pt x="0" y="28"/>
                    <a:pt x="0" y="28"/>
                  </a:cubicBezTo>
                  <a:cubicBezTo>
                    <a:pt x="0" y="54"/>
                    <a:pt x="22" y="76"/>
                    <a:pt x="48" y="76"/>
                  </a:cubicBezTo>
                  <a:cubicBezTo>
                    <a:pt x="68" y="76"/>
                    <a:pt x="68" y="76"/>
                    <a:pt x="68" y="76"/>
                  </a:cubicBezTo>
                  <a:cubicBezTo>
                    <a:pt x="73" y="76"/>
                    <a:pt x="76" y="72"/>
                    <a:pt x="76" y="68"/>
                  </a:cubicBezTo>
                  <a:cubicBezTo>
                    <a:pt x="76" y="52"/>
                    <a:pt x="76" y="52"/>
                    <a:pt x="76" y="52"/>
                  </a:cubicBezTo>
                  <a:cubicBezTo>
                    <a:pt x="76" y="47"/>
                    <a:pt x="73" y="44"/>
                    <a:pt x="68" y="44"/>
                  </a:cubicBezTo>
                  <a:close/>
                  <a:moveTo>
                    <a:pt x="48" y="68"/>
                  </a:moveTo>
                  <a:cubicBezTo>
                    <a:pt x="26" y="68"/>
                    <a:pt x="8" y="50"/>
                    <a:pt x="8" y="28"/>
                  </a:cubicBezTo>
                  <a:cubicBezTo>
                    <a:pt x="8" y="8"/>
                    <a:pt x="8" y="8"/>
                    <a:pt x="8" y="8"/>
                  </a:cubicBezTo>
                  <a:cubicBezTo>
                    <a:pt x="24" y="8"/>
                    <a:pt x="24" y="8"/>
                    <a:pt x="24" y="8"/>
                  </a:cubicBezTo>
                  <a:cubicBezTo>
                    <a:pt x="24" y="24"/>
                    <a:pt x="24" y="24"/>
                    <a:pt x="24" y="24"/>
                  </a:cubicBezTo>
                  <a:cubicBezTo>
                    <a:pt x="20" y="24"/>
                    <a:pt x="20" y="24"/>
                    <a:pt x="20" y="24"/>
                  </a:cubicBezTo>
                  <a:cubicBezTo>
                    <a:pt x="19" y="24"/>
                    <a:pt x="18" y="24"/>
                    <a:pt x="18" y="25"/>
                  </a:cubicBezTo>
                  <a:cubicBezTo>
                    <a:pt x="17" y="26"/>
                    <a:pt x="16" y="27"/>
                    <a:pt x="16" y="28"/>
                  </a:cubicBezTo>
                  <a:cubicBezTo>
                    <a:pt x="17" y="46"/>
                    <a:pt x="30" y="60"/>
                    <a:pt x="48" y="60"/>
                  </a:cubicBezTo>
                  <a:cubicBezTo>
                    <a:pt x="51" y="60"/>
                    <a:pt x="52" y="58"/>
                    <a:pt x="52" y="56"/>
                  </a:cubicBezTo>
                  <a:cubicBezTo>
                    <a:pt x="52" y="52"/>
                    <a:pt x="52" y="52"/>
                    <a:pt x="52" y="52"/>
                  </a:cubicBezTo>
                  <a:cubicBezTo>
                    <a:pt x="68" y="52"/>
                    <a:pt x="68" y="52"/>
                    <a:pt x="68" y="52"/>
                  </a:cubicBezTo>
                  <a:cubicBezTo>
                    <a:pt x="68" y="68"/>
                    <a:pt x="68" y="68"/>
                    <a:pt x="68" y="68"/>
                  </a:cubicBezTo>
                  <a:lnTo>
                    <a:pt x="48"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aphicFrame>
        <p:nvGraphicFramePr>
          <p:cNvPr id="22" name="Table 21"/>
          <p:cNvGraphicFramePr>
            <a:graphicFrameLocks noGrp="1"/>
          </p:cNvGraphicFramePr>
          <p:nvPr>
            <p:extLst>
              <p:ext uri="{D42A27DB-BD31-4B8C-83A1-F6EECF244321}">
                <p14:modId xmlns:p14="http://schemas.microsoft.com/office/powerpoint/2010/main" val="2545546387"/>
              </p:ext>
            </p:extLst>
          </p:nvPr>
        </p:nvGraphicFramePr>
        <p:xfrm>
          <a:off x="3629785" y="2090935"/>
          <a:ext cx="5156200" cy="2095447"/>
        </p:xfrm>
        <a:graphic>
          <a:graphicData uri="http://schemas.openxmlformats.org/drawingml/2006/table">
            <a:tbl>
              <a:tblPr firstRow="1" bandRow="1">
                <a:tableStyleId>{5C22544A-7EE6-4342-B048-85BDC9FD1C3A}</a:tableStyleId>
              </a:tblPr>
              <a:tblGrid>
                <a:gridCol w="2379160">
                  <a:extLst>
                    <a:ext uri="{9D8B030D-6E8A-4147-A177-3AD203B41FA5}">
                      <a16:colId xmlns:a16="http://schemas.microsoft.com/office/drawing/2014/main" val="1632703710"/>
                    </a:ext>
                  </a:extLst>
                </a:gridCol>
                <a:gridCol w="2777040">
                  <a:extLst>
                    <a:ext uri="{9D8B030D-6E8A-4147-A177-3AD203B41FA5}">
                      <a16:colId xmlns:a16="http://schemas.microsoft.com/office/drawing/2014/main" val="2339572059"/>
                    </a:ext>
                  </a:extLst>
                </a:gridCol>
              </a:tblGrid>
              <a:tr h="391545">
                <a:tc>
                  <a:txBody>
                    <a:bodyPr/>
                    <a:lstStyle/>
                    <a:p>
                      <a:r>
                        <a:rPr lang="en-US" dirty="0"/>
                        <a:t>King County</a:t>
                      </a:r>
                    </a:p>
                  </a:txBody>
                  <a:tcPr/>
                </a:tc>
                <a:tc>
                  <a:txBody>
                    <a:bodyPr/>
                    <a:lstStyle/>
                    <a:p>
                      <a:r>
                        <a:rPr lang="en-US" dirty="0"/>
                        <a:t>Tel</a:t>
                      </a:r>
                    </a:p>
                  </a:txBody>
                  <a:tcPr/>
                </a:tc>
                <a:extLst>
                  <a:ext uri="{0D108BD9-81ED-4DB2-BD59-A6C34878D82A}">
                    <a16:rowId xmlns:a16="http://schemas.microsoft.com/office/drawing/2014/main" val="1300721043"/>
                  </a:ext>
                </a:extLst>
              </a:tr>
              <a:tr h="473737">
                <a:tc>
                  <a:txBody>
                    <a:bodyPr/>
                    <a:lstStyle/>
                    <a:p>
                      <a:r>
                        <a:rPr lang="en-US" sz="1400" b="0" i="0" kern="1200" dirty="0">
                          <a:solidFill>
                            <a:schemeClr val="dk1"/>
                          </a:solidFill>
                          <a:effectLst/>
                          <a:latin typeface="+mn-lt"/>
                          <a:ea typeface="+mn-ea"/>
                          <a:cs typeface="+mn-cs"/>
                        </a:rPr>
                        <a:t>Multi-Service Center (for South King)</a:t>
                      </a:r>
                      <a:r>
                        <a:rPr lang="en-US" sz="1400" b="0" i="0" kern="1200" baseline="0" dirty="0">
                          <a:solidFill>
                            <a:schemeClr val="dk1"/>
                          </a:solidFill>
                          <a:effectLst/>
                          <a:latin typeface="+mn-lt"/>
                          <a:ea typeface="+mn-ea"/>
                          <a:cs typeface="+mn-cs"/>
                        </a:rPr>
                        <a:t> </a:t>
                      </a:r>
                      <a:r>
                        <a:rPr lang="en-US" sz="1400" b="0" i="0" u="sng" kern="1200" dirty="0">
                          <a:solidFill>
                            <a:schemeClr val="dk1"/>
                          </a:solidFill>
                          <a:effectLst/>
                          <a:latin typeface="+mn-lt"/>
                          <a:ea typeface="+mn-ea"/>
                          <a:cs typeface="+mn-cs"/>
                          <a:hlinkClick r:id="rId3" tooltip="Multi-Service Center Website"/>
                        </a:rPr>
                        <a:t>mschelps.org</a:t>
                      </a:r>
                      <a:endParaRPr lang="en-US" sz="1400" dirty="0"/>
                    </a:p>
                  </a:txBody>
                  <a:tcPr/>
                </a:tc>
                <a:tc>
                  <a:txBody>
                    <a:bodyPr/>
                    <a:lstStyle/>
                    <a:p>
                      <a:r>
                        <a:rPr lang="en-US" sz="1400" b="0" i="0" kern="1200" dirty="0">
                          <a:solidFill>
                            <a:schemeClr val="dk1"/>
                          </a:solidFill>
                          <a:effectLst/>
                          <a:latin typeface="+mn-lt"/>
                          <a:ea typeface="+mn-ea"/>
                          <a:cs typeface="+mn-cs"/>
                        </a:rPr>
                        <a:t>253-517-2263</a:t>
                      </a:r>
                      <a:endParaRPr lang="en-US" sz="1400" dirty="0"/>
                    </a:p>
                  </a:txBody>
                  <a:tcPr/>
                </a:tc>
                <a:extLst>
                  <a:ext uri="{0D108BD9-81ED-4DB2-BD59-A6C34878D82A}">
                    <a16:rowId xmlns:a16="http://schemas.microsoft.com/office/drawing/2014/main" val="3843465071"/>
                  </a:ext>
                </a:extLst>
              </a:tr>
              <a:tr h="473737">
                <a:tc>
                  <a:txBody>
                    <a:bodyPr/>
                    <a:lstStyle/>
                    <a:p>
                      <a:r>
                        <a:rPr lang="en-US" sz="1400" b="0" i="0" kern="1200" dirty="0" err="1">
                          <a:solidFill>
                            <a:schemeClr val="dk1"/>
                          </a:solidFill>
                          <a:effectLst/>
                          <a:latin typeface="+mn-lt"/>
                          <a:ea typeface="+mn-ea"/>
                          <a:cs typeface="+mn-cs"/>
                        </a:rPr>
                        <a:t>Hopelink</a:t>
                      </a:r>
                      <a:r>
                        <a:rPr lang="en-US" sz="1400" b="0" i="0" kern="1200" dirty="0">
                          <a:solidFill>
                            <a:schemeClr val="dk1"/>
                          </a:solidFill>
                          <a:effectLst/>
                          <a:latin typeface="+mn-lt"/>
                          <a:ea typeface="+mn-ea"/>
                          <a:cs typeface="+mn-cs"/>
                        </a:rPr>
                        <a:t> (for North and East King) </a:t>
                      </a:r>
                      <a:r>
                        <a:rPr lang="en-US" sz="1400" b="0" i="0" u="sng" kern="1200" dirty="0">
                          <a:solidFill>
                            <a:schemeClr val="dk1"/>
                          </a:solidFill>
                          <a:effectLst/>
                          <a:latin typeface="+mn-lt"/>
                          <a:ea typeface="+mn-ea"/>
                          <a:cs typeface="+mn-cs"/>
                          <a:hlinkClick r:id="rId4" tooltip="Hopelink Website"/>
                        </a:rPr>
                        <a:t>hopelink.org/energy</a:t>
                      </a:r>
                      <a:endParaRPr lang="en-US" sz="1400" dirty="0"/>
                    </a:p>
                  </a:txBody>
                  <a:tcPr/>
                </a:tc>
                <a:tc>
                  <a:txBody>
                    <a:bodyPr/>
                    <a:lstStyle/>
                    <a:p>
                      <a:r>
                        <a:rPr lang="en-US" sz="1400" b="0" i="0" kern="1200" dirty="0">
                          <a:solidFill>
                            <a:schemeClr val="dk1"/>
                          </a:solidFill>
                          <a:effectLst/>
                          <a:latin typeface="+mn-lt"/>
                          <a:ea typeface="+mn-ea"/>
                          <a:cs typeface="+mn-cs"/>
                        </a:rPr>
                        <a:t>425-658-2592</a:t>
                      </a:r>
                      <a:endParaRPr lang="en-US" sz="1400" dirty="0"/>
                    </a:p>
                  </a:txBody>
                  <a:tcPr/>
                </a:tc>
                <a:extLst>
                  <a:ext uri="{0D108BD9-81ED-4DB2-BD59-A6C34878D82A}">
                    <a16:rowId xmlns:a16="http://schemas.microsoft.com/office/drawing/2014/main" val="1926382820"/>
                  </a:ext>
                </a:extLst>
              </a:tr>
              <a:tr h="667582">
                <a:tc>
                  <a:txBody>
                    <a:bodyPr/>
                    <a:lstStyle/>
                    <a:p>
                      <a:r>
                        <a:rPr lang="en-US" sz="1400" b="0" i="0" kern="1200" dirty="0">
                          <a:solidFill>
                            <a:schemeClr val="dk1"/>
                          </a:solidFill>
                          <a:effectLst/>
                          <a:latin typeface="+mn-lt"/>
                          <a:ea typeface="+mn-ea"/>
                          <a:cs typeface="+mn-cs"/>
                        </a:rPr>
                        <a:t>The Byrd Barr Place (Seattle residents)</a:t>
                      </a:r>
                      <a:r>
                        <a:rPr lang="en-US" sz="1400" b="0" i="0" kern="1200" baseline="0" dirty="0">
                          <a:solidFill>
                            <a:schemeClr val="dk1"/>
                          </a:solidFill>
                          <a:effectLst/>
                          <a:latin typeface="+mn-lt"/>
                          <a:ea typeface="+mn-ea"/>
                          <a:cs typeface="+mn-cs"/>
                        </a:rPr>
                        <a:t> </a:t>
                      </a:r>
                      <a:r>
                        <a:rPr lang="en-US" sz="1400" b="0" i="0" u="sng" kern="1200" dirty="0">
                          <a:solidFill>
                            <a:schemeClr val="dk1"/>
                          </a:solidFill>
                          <a:effectLst/>
                          <a:latin typeface="+mn-lt"/>
                          <a:ea typeface="+mn-ea"/>
                          <a:cs typeface="+mn-cs"/>
                          <a:hlinkClick r:id="rId5" tooltip="byrdbarrplace.org"/>
                        </a:rPr>
                        <a:t>byrdbarrplace.org</a:t>
                      </a:r>
                      <a:endParaRPr lang="en-US" sz="1400" dirty="0"/>
                    </a:p>
                  </a:txBody>
                  <a:tcPr/>
                </a:tc>
                <a:tc>
                  <a:txBody>
                    <a:bodyPr/>
                    <a:lstStyle/>
                    <a:p>
                      <a:r>
                        <a:rPr lang="en-US" sz="1400" b="0" i="0" kern="1200" dirty="0">
                          <a:solidFill>
                            <a:schemeClr val="dk1"/>
                          </a:solidFill>
                          <a:effectLst/>
                          <a:latin typeface="+mn-lt"/>
                          <a:ea typeface="+mn-ea"/>
                          <a:cs typeface="+mn-cs"/>
                        </a:rPr>
                        <a:t>206-486-6828</a:t>
                      </a:r>
                      <a:endParaRPr lang="en-US" sz="1400" dirty="0"/>
                    </a:p>
                  </a:txBody>
                  <a:tcPr/>
                </a:tc>
                <a:extLst>
                  <a:ext uri="{0D108BD9-81ED-4DB2-BD59-A6C34878D82A}">
                    <a16:rowId xmlns:a16="http://schemas.microsoft.com/office/drawing/2014/main" val="407027972"/>
                  </a:ext>
                </a:extLst>
              </a:tr>
            </a:tbl>
          </a:graphicData>
        </a:graphic>
      </p:graphicFrame>
    </p:spTree>
    <p:extLst>
      <p:ext uri="{BB962C8B-B14F-4D97-AF65-F5344CB8AC3E}">
        <p14:creationId xmlns:p14="http://schemas.microsoft.com/office/powerpoint/2010/main" val="218664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ctr" anchorCtr="0">
        <a:normAutofit/>
      </a:bodyPr>
      <a:lstStyle>
        <a:defPPr marL="285743" indent="-285743">
          <a:spcBef>
            <a:spcPts val="600"/>
          </a:spcBef>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uget Sound Energy">
      <a:dk1>
        <a:sysClr val="windowText" lastClr="000000"/>
      </a:dk1>
      <a:lt1>
        <a:sysClr val="window" lastClr="FFFFFF"/>
      </a:lt1>
      <a:dk2>
        <a:srgbClr val="595959"/>
      </a:dk2>
      <a:lt2>
        <a:srgbClr val="F2F2F2"/>
      </a:lt2>
      <a:accent1>
        <a:srgbClr val="006671"/>
      </a:accent1>
      <a:accent2>
        <a:srgbClr val="58C3B4"/>
      </a:accent2>
      <a:accent3>
        <a:srgbClr val="C3E7E3"/>
      </a:accent3>
      <a:accent4>
        <a:srgbClr val="668B53"/>
      </a:accent4>
      <a:accent5>
        <a:srgbClr val="5B234F"/>
      </a:accent5>
      <a:accent6>
        <a:srgbClr val="E45D48"/>
      </a:accent6>
      <a:hlink>
        <a:srgbClr val="48A1FA"/>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754B5615C0144D896183A2F8CB44D6" ma:contentTypeVersion="10" ma:contentTypeDescription="Create a new document." ma:contentTypeScope="" ma:versionID="dbf661ccd6b7356775560717375437ca">
  <xsd:schema xmlns:xsd="http://www.w3.org/2001/XMLSchema" xmlns:xs="http://www.w3.org/2001/XMLSchema" xmlns:p="http://schemas.microsoft.com/office/2006/metadata/properties" xmlns:ns3="8992aaed-c736-4437-a08f-119b1117bdd0" xmlns:ns4="0abcb0ce-0336-4a50-b28d-5fa1c5d420ab" targetNamespace="http://schemas.microsoft.com/office/2006/metadata/properties" ma:root="true" ma:fieldsID="fa7f0bf3a97f8bb0ea2fb2bede226b29" ns3:_="" ns4:_="">
    <xsd:import namespace="8992aaed-c736-4437-a08f-119b1117bdd0"/>
    <xsd:import namespace="0abcb0ce-0336-4a50-b28d-5fa1c5d420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2aaed-c736-4437-a08f-119b1117b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cb0ce-0336-4a50-b28d-5fa1c5d420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5B6390-C61C-4167-AE27-2DAF5ABB2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2aaed-c736-4437-a08f-119b1117bdd0"/>
    <ds:schemaRef ds:uri="0abcb0ce-0336-4a50-b28d-5fa1c5d42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F46D67-D0BD-4A09-A4B5-B5D8140C1F0C}">
  <ds:schemaRefs>
    <ds:schemaRef ds:uri="http://schemas.microsoft.com/sharepoint/v3/contenttype/forms"/>
  </ds:schemaRefs>
</ds:datastoreItem>
</file>

<file path=customXml/itemProps3.xml><?xml version="1.0" encoding="utf-8"?>
<ds:datastoreItem xmlns:ds="http://schemas.openxmlformats.org/officeDocument/2006/customXml" ds:itemID="{E0713CC3-B9BE-45FF-A05E-D666CCA0F354}">
  <ds:schemaRefs>
    <ds:schemaRef ds:uri="http://schemas.openxmlformats.org/package/2006/metadata/core-properties"/>
    <ds:schemaRef ds:uri="0abcb0ce-0336-4a50-b28d-5fa1c5d420ab"/>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8992aaed-c736-4437-a08f-119b1117bd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4627</TotalTime>
  <Words>564</Words>
  <Application>Microsoft Office PowerPoint</Application>
  <PresentationFormat>On-screen Show (16:9)</PresentationFormat>
  <Paragraphs>109</Paragraphs>
  <Slides>15</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Calibri Light</vt:lpstr>
      <vt:lpstr>Title Slide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Solar</vt:lpstr>
      <vt:lpstr>PowerPoint Presentation</vt:lpstr>
      <vt:lpstr>PowerPoint Presentation</vt:lpstr>
    </vt:vector>
  </TitlesOfParts>
  <Company>PUGET SOUND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Graey, Nathen</dc:creator>
  <cp:lastModifiedBy>Teruel Johannesson, Liv</cp:lastModifiedBy>
  <cp:revision>130</cp:revision>
  <dcterms:created xsi:type="dcterms:W3CDTF">2021-08-12T16:24:34Z</dcterms:created>
  <dcterms:modified xsi:type="dcterms:W3CDTF">2022-08-15T16:38:14Z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0x010100B2754B5615C0144D896183A2F8CB44D6</vt:lpwstr>
  </property>
</Properties>
</file>