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298" r:id="rId4"/>
    <p:sldId id="276" r:id="rId5"/>
    <p:sldId id="307" r:id="rId6"/>
    <p:sldId id="299" r:id="rId7"/>
    <p:sldId id="292" r:id="rId8"/>
    <p:sldId id="293" r:id="rId9"/>
    <p:sldId id="283" r:id="rId10"/>
    <p:sldId id="284" r:id="rId11"/>
    <p:sldId id="285" r:id="rId12"/>
    <p:sldId id="286" r:id="rId13"/>
    <p:sldId id="294" r:id="rId14"/>
    <p:sldId id="302" r:id="rId15"/>
    <p:sldId id="303" r:id="rId16"/>
    <p:sldId id="304" r:id="rId17"/>
    <p:sldId id="308" r:id="rId18"/>
    <p:sldId id="269" r:id="rId19"/>
    <p:sldId id="270" r:id="rId20"/>
    <p:sldId id="272" r:id="rId21"/>
    <p:sldId id="268" r:id="rId22"/>
    <p:sldId id="309" r:id="rId23"/>
    <p:sldId id="267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84375" autoAdjust="0"/>
  </p:normalViewPr>
  <p:slideViewPr>
    <p:cSldViewPr>
      <p:cViewPr varScale="1">
        <p:scale>
          <a:sx n="97" d="100"/>
          <a:sy n="97" d="100"/>
        </p:scale>
        <p:origin x="21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6-4029-88E6-C1B4689474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6-4029-88E6-C1B4689474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318-42A3-A288-7DDD07BCED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8-42A3-A288-7DDD07BCEDCA}"/>
              </c:ext>
            </c:extLst>
          </c:dPt>
          <c:cat>
            <c:strRef>
              <c:f>Sheet1!$A$2:$A$5</c:f>
              <c:strCache>
                <c:ptCount val="4"/>
                <c:pt idx="0">
                  <c:v>Donations</c:v>
                </c:pt>
                <c:pt idx="1">
                  <c:v>Government</c:v>
                </c:pt>
                <c:pt idx="2">
                  <c:v>Grants</c:v>
                </c:pt>
                <c:pt idx="3">
                  <c:v>Fundraising Events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28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8-42A3-A288-7DDD07BCE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C37BD-BC3F-4EE0-ACB5-12CB9D596486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BFE31-5C80-4775-B514-E61809B0B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5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D04AC-DB0A-4EC7-A341-3BCBEA08569A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C7E2-A3C9-4E91-9703-4DAE1ED7D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C7E2-A3C9-4E91-9703-4DAE1ED7D0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4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C7E2-A3C9-4E91-9703-4DAE1ED7D0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C7E2-A3C9-4E91-9703-4DAE1ED7D0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C7E2-A3C9-4E91-9703-4DAE1ED7D0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4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C7E2-A3C9-4E91-9703-4DAE1ED7D0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9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65 and older make up 13% of the total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C7E2-A3C9-4E91-9703-4DAE1ED7D0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9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5720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3B42B-761B-4AA1-8EAD-68947850ABF8}" type="datetimeFigureOut">
              <a:rPr lang="en-US"/>
              <a:pPr>
                <a:defRPr/>
              </a:pPr>
              <a:t>5/13/2022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4842-9DBF-4FF8-BD40-5E6CF745FF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67739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791200" cy="1143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4C2432"/>
                </a:solidFill>
                <a:latin typeface="Georgia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67739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791200" cy="1143000"/>
          </a:xfrm>
        </p:spPr>
        <p:txBody>
          <a:bodyPr>
            <a:noAutofit/>
          </a:bodyPr>
          <a:lstStyle>
            <a:lvl1pPr>
              <a:defRPr sz="4000">
                <a:latin typeface="Georgia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1" y="381000"/>
            <a:ext cx="167739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4495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677399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53340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677399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677399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1679" y="4038600"/>
            <a:ext cx="5715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eorgia" pitchFamily="18" charset="0"/>
              </a:rPr>
              <a:t>Issaquah </a:t>
            </a:r>
            <a:r>
              <a:rPr lang="en-US" sz="4000" dirty="0" err="1" smtClean="0">
                <a:latin typeface="Georgia" pitchFamily="18" charset="0"/>
              </a:rPr>
              <a:t>Noursing</a:t>
            </a:r>
            <a:r>
              <a:rPr lang="en-US" sz="4000" dirty="0" smtClean="0">
                <a:latin typeface="Georgia" pitchFamily="18" charset="0"/>
              </a:rPr>
              <a:t> Network</a:t>
            </a: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May </a:t>
            </a:r>
            <a:r>
              <a:rPr lang="en-US" sz="2800" dirty="0" smtClean="0">
                <a:latin typeface="Georgia" pitchFamily="18" charset="0"/>
              </a:rPr>
              <a:t>17, 2022</a:t>
            </a:r>
            <a:endParaRPr lang="en-US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42950"/>
            <a:ext cx="3594425" cy="2286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1048849"/>
            <a:ext cx="2507404" cy="188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4800600" cy="12954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>
                <a:latin typeface="Georgia" panose="02040502050405020303" pitchFamily="18" charset="0"/>
              </a:rPr>
              <a:t>What We Do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5105400" cy="609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b="1" dirty="0" smtClean="0">
                <a:latin typeface="Georgia" panose="02040502050405020303" pitchFamily="18" charset="0"/>
              </a:rPr>
              <a:t>Shopping and Errands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3581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resias LPfont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resias LPfon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resias LPfon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May include help navigating the store, putting things away, as needed</a:t>
            </a:r>
            <a:r>
              <a:rPr lang="en-US" altLang="en-US" sz="2800" dirty="0" smtClean="0">
                <a:latin typeface="Georgia" panose="02040502050405020303" pitchFamily="18" charset="0"/>
              </a:rPr>
              <a:t>. </a:t>
            </a:r>
            <a:r>
              <a:rPr lang="en-US" altLang="en-US" sz="2800" dirty="0" smtClean="0">
                <a:latin typeface="Georgia" panose="02040502050405020303" pitchFamily="18" charset="0"/>
              </a:rPr>
              <a:t>During the pandemic we added shopping for clients.</a:t>
            </a:r>
            <a:endParaRPr lang="en-US" altLang="en-US" sz="3200" dirty="0">
              <a:latin typeface="Georgia" panose="02040502050405020303" pitchFamily="18" charset="0"/>
            </a:endParaRPr>
          </a:p>
        </p:txBody>
      </p:sp>
      <p:pic>
        <p:nvPicPr>
          <p:cNvPr id="6" name="Picture 5" descr="Phoebe Hagler &amp; Judy Schneider sma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558665" cy="304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5486400" cy="11430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What We Do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39963"/>
            <a:ext cx="3657600" cy="8159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b="1" dirty="0" smtClean="0"/>
              <a:t>Home Services</a:t>
            </a:r>
            <a:r>
              <a:rPr lang="en-US" altLang="en-US" b="1" dirty="0" smtClean="0"/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3581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resias LPfont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resias LPfon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resias LPfon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Our volunteers help with </a:t>
            </a:r>
            <a:r>
              <a:rPr lang="en-US" altLang="en-US" sz="2800" dirty="0" smtClean="0">
                <a:latin typeface="Georgia" panose="02040502050405020303" pitchFamily="18" charset="0"/>
              </a:rPr>
              <a:t>lite house-keeping</a:t>
            </a:r>
            <a:r>
              <a:rPr lang="en-US" altLang="en-US" sz="2800" dirty="0">
                <a:latin typeface="Georgia" panose="02040502050405020303" pitchFamily="18" charset="0"/>
              </a:rPr>
              <a:t>, handyman tasks, and yard work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pic>
        <p:nvPicPr>
          <p:cNvPr id="13317" name="Picture 5" descr="Vicki Ness &amp; Elizabeth Batchelor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016250" cy="416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5181600" cy="11430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What We Do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3886200" cy="609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b="1" dirty="0" smtClean="0"/>
              <a:t>Social Support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2706329"/>
            <a:ext cx="3581400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resias LPfont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resias LPfon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resias LPfon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We bring people together for </a:t>
            </a:r>
            <a:r>
              <a:rPr lang="en-US" altLang="en-US" sz="2800" dirty="0" smtClean="0">
                <a:latin typeface="Georgia" panose="02040502050405020303" pitchFamily="18" charset="0"/>
              </a:rPr>
              <a:t>visiting. In </a:t>
            </a:r>
            <a:r>
              <a:rPr lang="en-US" altLang="en-US" sz="2800" dirty="0" smtClean="0">
                <a:latin typeface="Georgia" panose="02040502050405020303" pitchFamily="18" charset="0"/>
              </a:rPr>
              <a:t>March of 2020 we added a telephone “Buddy” program.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Georgia" panose="02040502050405020303" pitchFamily="18" charset="0"/>
              </a:rPr>
              <a:t>An </a:t>
            </a:r>
            <a:r>
              <a:rPr lang="en-US" altLang="en-US" sz="2800" dirty="0">
                <a:latin typeface="Georgia" panose="02040502050405020303" pitchFamily="18" charset="0"/>
              </a:rPr>
              <a:t>Eastside Friends of Seniors volunteer is a friendly face in the community.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83" y="1752600"/>
            <a:ext cx="3218422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14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5181600" cy="11430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What We Do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638300"/>
            <a:ext cx="3505200" cy="83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b="1" dirty="0" smtClean="0"/>
              <a:t>Information and Referrals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00050" y="2438400"/>
            <a:ext cx="3200400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resias LPfont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resias LPfon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resias LPfon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>
                <a:schemeClr val="accent3"/>
              </a:buClr>
              <a:buFont typeface="Wingdings" panose="05000000000000000000" pitchFamily="2" charset="2"/>
              <a:buChar char="¢"/>
            </a:pPr>
            <a:r>
              <a:rPr lang="en-US" altLang="en-US" sz="2800" dirty="0" smtClean="0">
                <a:latin typeface="Georgia" panose="02040502050405020303" pitchFamily="18" charset="0"/>
              </a:rPr>
              <a:t>Information about other community resources that can help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en-US" altLang="en-US" sz="2800" dirty="0" smtClean="0">
                <a:latin typeface="Georgia" panose="02040502050405020303" pitchFamily="18" charset="0"/>
              </a:rPr>
              <a:t>Expertise on the challenges of Aging in Place</a:t>
            </a:r>
            <a:endParaRPr lang="en-US" altLang="en-US" sz="2800" dirty="0">
              <a:latin typeface="Georgia" panose="02040502050405020303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1026" name="Picture 2" descr="\\Server\data\EFS 2.0 New and Improved\Pictures_Videos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9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 19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752599"/>
            <a:ext cx="3581400" cy="45720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1" dirty="0" smtClean="0"/>
              <a:t>How </a:t>
            </a:r>
            <a:r>
              <a:rPr lang="en-US" sz="2000" b="1" dirty="0" smtClean="0"/>
              <a:t>we support </a:t>
            </a:r>
            <a:r>
              <a:rPr lang="en-US" sz="2000" b="1" dirty="0" smtClean="0"/>
              <a:t>our clients!</a:t>
            </a:r>
          </a:p>
          <a:p>
            <a:r>
              <a:rPr lang="en-US" sz="1600" dirty="0"/>
              <a:t>3</a:t>
            </a:r>
            <a:r>
              <a:rPr lang="en-US" sz="1600" dirty="0" smtClean="0"/>
              <a:t>00</a:t>
            </a:r>
            <a:r>
              <a:rPr lang="en-US" sz="1600" dirty="0" smtClean="0"/>
              <a:t>+ calls to current and former </a:t>
            </a:r>
            <a:r>
              <a:rPr lang="en-US" sz="1600" dirty="0" smtClean="0"/>
              <a:t>clients</a:t>
            </a:r>
          </a:p>
          <a:p>
            <a:r>
              <a:rPr lang="en-US" sz="1600" dirty="0" smtClean="0"/>
              <a:t>Updated policies to keep volunteers and clients safe</a:t>
            </a:r>
            <a:endParaRPr lang="en-US" sz="1600" dirty="0" smtClean="0"/>
          </a:p>
          <a:p>
            <a:r>
              <a:rPr lang="en-US" sz="1600" dirty="0" smtClean="0"/>
              <a:t>Transportation to critical appointments</a:t>
            </a:r>
          </a:p>
          <a:p>
            <a:r>
              <a:rPr lang="en-US" sz="1600" dirty="0" smtClean="0"/>
              <a:t>Shopping with porch delivery</a:t>
            </a:r>
          </a:p>
          <a:p>
            <a:r>
              <a:rPr lang="en-US" sz="1600" dirty="0" smtClean="0"/>
              <a:t>Friendly visiting with Telephone </a:t>
            </a:r>
            <a:r>
              <a:rPr lang="en-US" sz="1600" dirty="0" smtClean="0"/>
              <a:t>Buddies</a:t>
            </a:r>
          </a:p>
          <a:p>
            <a:r>
              <a:rPr lang="en-US" sz="1600" dirty="0" smtClean="0"/>
              <a:t>Assistance making vaccination appointments and ordering home COVID tests</a:t>
            </a:r>
            <a:endParaRPr lang="en-US" sz="1600" dirty="0" smtClean="0"/>
          </a:p>
          <a:p>
            <a:r>
              <a:rPr lang="en-US" sz="1600" dirty="0" smtClean="0"/>
              <a:t>Care packages </a:t>
            </a:r>
            <a:endParaRPr lang="en-US" sz="1600" dirty="0" smtClean="0"/>
          </a:p>
          <a:p>
            <a:r>
              <a:rPr lang="en-US" sz="2200" b="1" dirty="0" smtClean="0"/>
              <a:t>Result = 0 clients with COVID!!</a:t>
            </a:r>
            <a:endParaRPr lang="en-US" sz="2200" b="1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8200" y="2410189"/>
            <a:ext cx="4038600" cy="3029810"/>
          </a:xfrm>
        </p:spPr>
      </p:pic>
    </p:spTree>
    <p:extLst>
      <p:ext uri="{BB962C8B-B14F-4D97-AF65-F5344CB8AC3E}">
        <p14:creationId xmlns:p14="http://schemas.microsoft.com/office/powerpoint/2010/main" val="398039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533400"/>
            <a:ext cx="4343400" cy="685800"/>
          </a:xfrm>
        </p:spPr>
        <p:txBody>
          <a:bodyPr/>
          <a:lstStyle/>
          <a:p>
            <a:pPr algn="ctr"/>
            <a:r>
              <a:rPr lang="en-US" dirty="0" smtClean="0"/>
              <a:t>Our Staff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78295" y="1624090"/>
            <a:ext cx="7162800" cy="4572000"/>
          </a:xfrm>
        </p:spPr>
        <p:txBody>
          <a:bodyPr>
            <a:normAutofit/>
          </a:bodyPr>
          <a:lstStyle/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r>
              <a:rPr lang="en-US" sz="1400" dirty="0" smtClean="0"/>
              <a:t>Linda Woodall, Executive Director</a:t>
            </a:r>
          </a:p>
          <a:p>
            <a:r>
              <a:rPr lang="en-US" sz="1400" dirty="0" smtClean="0"/>
              <a:t>Laurie Gillen</a:t>
            </a:r>
            <a:r>
              <a:rPr lang="en-US" sz="1400" dirty="0" smtClean="0"/>
              <a:t>, </a:t>
            </a:r>
            <a:r>
              <a:rPr lang="en-US" sz="1400" dirty="0" smtClean="0"/>
              <a:t>Client Services</a:t>
            </a:r>
          </a:p>
          <a:p>
            <a:r>
              <a:rPr lang="en-US" sz="1400" dirty="0" smtClean="0"/>
              <a:t>Jill Coslett</a:t>
            </a:r>
            <a:r>
              <a:rPr lang="en-US" sz="1400" dirty="0" smtClean="0"/>
              <a:t>, </a:t>
            </a:r>
            <a:r>
              <a:rPr lang="en-US" sz="1400" dirty="0" smtClean="0"/>
              <a:t>Administrative</a:t>
            </a:r>
          </a:p>
          <a:p>
            <a:r>
              <a:rPr lang="en-US" sz="1400" dirty="0" smtClean="0"/>
              <a:t>Pooja </a:t>
            </a:r>
            <a:r>
              <a:rPr lang="en-US" sz="1400" dirty="0" smtClean="0"/>
              <a:t>Deshmuhk</a:t>
            </a:r>
            <a:r>
              <a:rPr lang="en-US" sz="1400" dirty="0" smtClean="0"/>
              <a:t>, Data support</a:t>
            </a:r>
            <a:endParaRPr lang="en-US" sz="1400" dirty="0" smtClean="0"/>
          </a:p>
          <a:p>
            <a:r>
              <a:rPr lang="en-US" sz="1400" dirty="0" smtClean="0"/>
              <a:t>Lisa Varner, </a:t>
            </a:r>
            <a:r>
              <a:rPr lang="en-US" sz="1400" dirty="0" smtClean="0"/>
              <a:t>Volunteer Coordinator</a:t>
            </a:r>
            <a:endParaRPr lang="en-US" sz="1400" dirty="0" smtClean="0"/>
          </a:p>
          <a:p>
            <a:endParaRPr lang="en-US" sz="1400" dirty="0" smtClean="0"/>
          </a:p>
          <a:p>
            <a:pPr algn="ctr"/>
            <a:endParaRPr lang="en-US" sz="14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7" y="1795367"/>
            <a:ext cx="1671327" cy="218138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3401" y="4598641"/>
            <a:ext cx="20320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14131"/>
            <a:ext cx="1789471" cy="1962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019" y="4509365"/>
            <a:ext cx="2132126" cy="160242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02" y="1997766"/>
            <a:ext cx="1633929" cy="1987948"/>
          </a:xfrm>
        </p:spPr>
      </p:pic>
    </p:spTree>
    <p:extLst>
      <p:ext uri="{BB962C8B-B14F-4D97-AF65-F5344CB8AC3E}">
        <p14:creationId xmlns:p14="http://schemas.microsoft.com/office/powerpoint/2010/main" val="338293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do the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Becoming a client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r>
              <a:rPr lang="en-US" sz="1600" dirty="0" smtClean="0"/>
              <a:t>Phone intake to determine if appropriate: location and/or needs</a:t>
            </a:r>
          </a:p>
          <a:p>
            <a:r>
              <a:rPr lang="en-US" sz="1600" dirty="0" smtClean="0"/>
              <a:t>Home assessment</a:t>
            </a:r>
          </a:p>
          <a:p>
            <a:r>
              <a:rPr lang="en-US" sz="1600" dirty="0" smtClean="0"/>
              <a:t>Connect with services</a:t>
            </a:r>
          </a:p>
          <a:p>
            <a:pPr lvl="1"/>
            <a:r>
              <a:rPr lang="en-US" sz="1300" dirty="0" smtClean="0"/>
              <a:t>One time services</a:t>
            </a:r>
          </a:p>
          <a:p>
            <a:pPr lvl="1"/>
            <a:r>
              <a:rPr lang="en-US" sz="1300" dirty="0" smtClean="0"/>
              <a:t>Match for ongoing services</a:t>
            </a:r>
          </a:p>
          <a:p>
            <a:pPr marL="0" indent="0">
              <a:buNone/>
            </a:pPr>
            <a:endParaRPr lang="en-US" sz="1600" dirty="0" smtClean="0"/>
          </a:p>
          <a:p>
            <a:pPr algn="ctr"/>
            <a:endParaRPr lang="en-US" sz="16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Becoming a volunteer:</a:t>
            </a:r>
          </a:p>
          <a:p>
            <a:endParaRPr lang="en-US" sz="1600" dirty="0"/>
          </a:p>
          <a:p>
            <a:r>
              <a:rPr lang="en-US" sz="1600" dirty="0" smtClean="0"/>
              <a:t>Most fill out interest form on website</a:t>
            </a:r>
          </a:p>
          <a:p>
            <a:r>
              <a:rPr lang="en-US" sz="1600" dirty="0" smtClean="0"/>
              <a:t>Volunteer Coordinator follows up with email and next steps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nterview </a:t>
            </a:r>
          </a:p>
          <a:p>
            <a:r>
              <a:rPr lang="en-US" sz="1600" dirty="0" smtClean="0"/>
              <a:t>Orientation</a:t>
            </a:r>
          </a:p>
          <a:p>
            <a:r>
              <a:rPr lang="en-US" sz="1600" dirty="0" smtClean="0"/>
              <a:t>Background checks</a:t>
            </a:r>
          </a:p>
          <a:p>
            <a:pPr lvl="1"/>
            <a:r>
              <a:rPr lang="en-US" sz="1300" dirty="0" smtClean="0"/>
              <a:t>Criminal</a:t>
            </a:r>
          </a:p>
          <a:p>
            <a:pPr lvl="1"/>
            <a:r>
              <a:rPr lang="en-US" sz="1300" dirty="0" smtClean="0"/>
              <a:t>Sex offender</a:t>
            </a:r>
          </a:p>
          <a:p>
            <a:pPr lvl="1"/>
            <a:r>
              <a:rPr lang="en-US" sz="1300" dirty="0" smtClean="0"/>
              <a:t>Driving record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303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we fund the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4721352"/>
          </a:xfrm>
        </p:spPr>
        <p:txBody>
          <a:bodyPr/>
          <a:lstStyle/>
          <a:p>
            <a:r>
              <a:rPr lang="en-US" dirty="0" smtClean="0"/>
              <a:t>2022 </a:t>
            </a:r>
            <a:r>
              <a:rPr lang="en-US" dirty="0" smtClean="0"/>
              <a:t>Budget $</a:t>
            </a:r>
            <a:r>
              <a:rPr lang="en-US" dirty="0" smtClean="0"/>
              <a:t>233,000</a:t>
            </a:r>
            <a:endParaRPr lang="en-US" dirty="0" smtClean="0"/>
          </a:p>
          <a:p>
            <a:r>
              <a:rPr lang="en-US" dirty="0" smtClean="0"/>
              <a:t>Donations (not associated with fundraising events) 15%</a:t>
            </a:r>
          </a:p>
          <a:p>
            <a:r>
              <a:rPr lang="en-US" dirty="0" smtClean="0"/>
              <a:t>Grants from local government 15%</a:t>
            </a:r>
          </a:p>
          <a:p>
            <a:r>
              <a:rPr lang="en-US" dirty="0" smtClean="0"/>
              <a:t>Grants from foundations, congregations service organizations 28%</a:t>
            </a:r>
          </a:p>
          <a:p>
            <a:r>
              <a:rPr lang="en-US" dirty="0" smtClean="0"/>
              <a:t>Fundraising events 42%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9757154"/>
              </p:ext>
            </p:extLst>
          </p:nvPr>
        </p:nvGraphicFramePr>
        <p:xfrm>
          <a:off x="4267200" y="38100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76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791200" cy="1143000"/>
          </a:xfrm>
        </p:spPr>
        <p:txBody>
          <a:bodyPr/>
          <a:lstStyle/>
          <a:p>
            <a:pPr algn="ctr"/>
            <a:r>
              <a:rPr lang="en-US" b="1" dirty="0" smtClean="0"/>
              <a:t>Our Vision for the Eastside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743200"/>
            <a:ext cx="3276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Seniors connected to the community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410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An end to isolation and loneliness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20" y="1676400"/>
            <a:ext cx="4673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91625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08760"/>
            <a:ext cx="5326380" cy="35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80" y="381000"/>
            <a:ext cx="5709920" cy="1127760"/>
          </a:xfrm>
        </p:spPr>
        <p:txBody>
          <a:bodyPr/>
          <a:lstStyle/>
          <a:p>
            <a:pPr algn="ctr"/>
            <a:r>
              <a:rPr lang="en-US" b="1" dirty="0" smtClean="0"/>
              <a:t>Our Vision for the Eastside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09800"/>
            <a:ext cx="33528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Seniors in better physical and mental health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1" y="5410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itchFamily="18" charset="0"/>
              </a:rPr>
              <a:t>Our clients </a:t>
            </a:r>
            <a:r>
              <a:rPr lang="en-US" sz="2800" dirty="0" smtClean="0">
                <a:latin typeface="Georgia" pitchFamily="18" charset="0"/>
              </a:rPr>
              <a:t>receive rides </a:t>
            </a:r>
            <a:r>
              <a:rPr lang="en-US" sz="2800" dirty="0">
                <a:latin typeface="Georgia" pitchFamily="18" charset="0"/>
              </a:rPr>
              <a:t>to the doctor to ensure they get the care they need.</a:t>
            </a:r>
          </a:p>
        </p:txBody>
      </p:sp>
    </p:spTree>
    <p:extLst>
      <p:ext uri="{BB962C8B-B14F-4D97-AF65-F5344CB8AC3E}">
        <p14:creationId xmlns:p14="http://schemas.microsoft.com/office/powerpoint/2010/main" val="1353770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79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" sz="4400" b="1" dirty="0" smtClean="0"/>
              <a:t>Our History, Our </a:t>
            </a:r>
            <a:r>
              <a:rPr lang="en" sz="4400" b="1" dirty="0"/>
              <a:t>Belief</a:t>
            </a:r>
            <a:r>
              <a:rPr lang="en" sz="4400" b="1" dirty="0" smtClean="0"/>
              <a:t>…</a:t>
            </a:r>
            <a:endParaRPr lang="en-US" sz="4400" dirty="0">
              <a:solidFill>
                <a:srgbClr val="4C2432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572000"/>
          </a:xfrm>
        </p:spPr>
        <p:txBody>
          <a:bodyPr anchor="ctr"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dk1"/>
                </a:solidFill>
              </a:rPr>
              <a:t>Founded in 1997- grant from Robert Wood Johnson Foundation for “Faith in Action” program.</a:t>
            </a:r>
          </a:p>
          <a:p>
            <a:pPr>
              <a:spcBef>
                <a:spcPts val="0"/>
              </a:spcBef>
            </a:pPr>
            <a:endParaRPr lang="en-US" sz="32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dk1"/>
                </a:solidFill>
              </a:rPr>
              <a:t>2008 became </a:t>
            </a:r>
            <a:r>
              <a:rPr lang="en-US" sz="3200" smtClean="0">
                <a:solidFill>
                  <a:schemeClr val="dk1"/>
                </a:solidFill>
              </a:rPr>
              <a:t>a 501c3</a:t>
            </a:r>
          </a:p>
          <a:p>
            <a:pPr>
              <a:spcBef>
                <a:spcPts val="0"/>
              </a:spcBef>
            </a:pPr>
            <a:endParaRPr lang="en-US" sz="32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dk1"/>
                </a:solidFill>
              </a:rPr>
              <a:t>2011 name changed to Eastside Friends of Seniors</a:t>
            </a:r>
          </a:p>
          <a:p>
            <a:pPr>
              <a:spcBef>
                <a:spcPts val="0"/>
              </a:spcBef>
            </a:pPr>
            <a:endParaRPr lang="en-US" sz="32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dk1"/>
                </a:solidFill>
              </a:rPr>
              <a:t>An unwavering commitment to helping seniors in need, with volunteerism at the core.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dk1"/>
                </a:solidFill>
              </a:rPr>
              <a:t> </a:t>
            </a:r>
            <a:endParaRPr lang="en-US"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dk1"/>
                </a:solidFill>
              </a:rPr>
              <a:t>We </a:t>
            </a:r>
            <a:r>
              <a:rPr lang="en-US" sz="3200" dirty="0">
                <a:solidFill>
                  <a:schemeClr val="dk1"/>
                </a:solidFill>
              </a:rPr>
              <a:t>believe one of the most telling ways a 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dk1"/>
                </a:solidFill>
              </a:rPr>
              <a:t>	community </a:t>
            </a:r>
            <a:r>
              <a:rPr lang="en-US" sz="3200" dirty="0">
                <a:solidFill>
                  <a:schemeClr val="dk1"/>
                </a:solidFill>
              </a:rPr>
              <a:t>shows what it values is </a:t>
            </a:r>
            <a:r>
              <a:rPr lang="en-US" sz="3200" dirty="0" smtClean="0">
                <a:solidFill>
                  <a:schemeClr val="dk1"/>
                </a:solidFill>
              </a:rPr>
              <a:t>how it 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dk1"/>
                </a:solidFill>
              </a:rPr>
              <a:t>	cares for it’s elderly citizens </a:t>
            </a:r>
            <a:r>
              <a:rPr lang="en-US" sz="3200" dirty="0">
                <a:solidFill>
                  <a:schemeClr val="dk1"/>
                </a:solidFill>
              </a:rPr>
              <a:t>and </a:t>
            </a:r>
            <a:r>
              <a:rPr lang="en-US" sz="3200" dirty="0" smtClean="0">
                <a:solidFill>
                  <a:schemeClr val="dk1"/>
                </a:solidFill>
              </a:rPr>
              <a:t>their health 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dk1"/>
                </a:solidFill>
              </a:rPr>
              <a:t>	and well-being</a:t>
            </a:r>
            <a:r>
              <a:rPr lang="en-US" sz="3200" dirty="0">
                <a:solidFill>
                  <a:schemeClr val="dk1"/>
                </a:solidFill>
              </a:rPr>
              <a:t>.  </a:t>
            </a:r>
            <a:endParaRPr lang="en-US" sz="3200" dirty="0" smtClean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dk1"/>
                </a:solidFill>
              </a:rPr>
              <a:t>This </a:t>
            </a:r>
            <a:r>
              <a:rPr lang="en-US" sz="3200" dirty="0">
                <a:solidFill>
                  <a:schemeClr val="dk1"/>
                </a:solidFill>
              </a:rPr>
              <a:t>belief drives our 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92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pPr algn="ctr"/>
            <a:r>
              <a:rPr lang="en-US" b="1" dirty="0"/>
              <a:t>Our Vision for </a:t>
            </a:r>
            <a:r>
              <a:rPr lang="en-US" b="1" dirty="0" smtClean="0"/>
              <a:t>our Seniors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819400"/>
            <a:ext cx="3581400" cy="99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i="1" dirty="0" smtClean="0">
                <a:latin typeface="+mn-lt"/>
              </a:rPr>
              <a:t>Independent</a:t>
            </a:r>
            <a:r>
              <a:rPr lang="en-US" sz="3600" i="1" dirty="0">
                <a:latin typeface="+mn-lt"/>
              </a:rPr>
              <a:t>, dignified and engaged older </a:t>
            </a:r>
            <a:r>
              <a:rPr lang="en-US" sz="3600" i="1" dirty="0" smtClean="0">
                <a:latin typeface="+mn-lt"/>
              </a:rPr>
              <a:t>adults.</a:t>
            </a:r>
            <a:endParaRPr lang="en-US" sz="36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10" y="1790700"/>
            <a:ext cx="408299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336232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isn’t just the elderly who benefit – all of us gain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933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324600" cy="1143000"/>
          </a:xfrm>
        </p:spPr>
        <p:txBody>
          <a:bodyPr/>
          <a:lstStyle/>
          <a:p>
            <a:pPr algn="ctr"/>
            <a:r>
              <a:rPr lang="en-US" b="1" dirty="0" smtClean="0"/>
              <a:t>Together </a:t>
            </a:r>
            <a:br>
              <a:rPr lang="en-US" b="1" dirty="0" smtClean="0"/>
            </a:br>
            <a:r>
              <a:rPr lang="en-US" b="1" dirty="0" smtClean="0"/>
              <a:t>We Change Lives!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524000"/>
            <a:ext cx="4419600" cy="434340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dk1"/>
                </a:solidFill>
              </a:rPr>
              <a:t>Volunteer - you choose </a:t>
            </a:r>
            <a:r>
              <a:rPr lang="en" dirty="0" smtClean="0">
                <a:solidFill>
                  <a:schemeClr val="dk1"/>
                </a:solidFill>
              </a:rPr>
              <a:t>how and when!</a:t>
            </a:r>
            <a:endParaRPr lang="en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" dirty="0" smtClean="0">
                <a:solidFill>
                  <a:schemeClr val="dk1"/>
                </a:solidFill>
              </a:rPr>
              <a:t>Lend your </a:t>
            </a:r>
            <a:r>
              <a:rPr lang="en" dirty="0" smtClean="0">
                <a:solidFill>
                  <a:schemeClr val="dk1"/>
                </a:solidFill>
              </a:rPr>
              <a:t>expertise!</a:t>
            </a:r>
            <a:endParaRPr lang="en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" dirty="0" smtClean="0">
                <a:solidFill>
                  <a:schemeClr val="dk1"/>
                </a:solidFill>
              </a:rPr>
              <a:t>Make </a:t>
            </a:r>
            <a:r>
              <a:rPr lang="en" dirty="0">
                <a:solidFill>
                  <a:schemeClr val="dk1"/>
                </a:solidFill>
              </a:rPr>
              <a:t>a donation - </a:t>
            </a:r>
            <a:r>
              <a:rPr lang="en" dirty="0" smtClean="0">
                <a:solidFill>
                  <a:schemeClr val="dk1"/>
                </a:solidFill>
              </a:rPr>
              <a:t>we </a:t>
            </a:r>
            <a:r>
              <a:rPr lang="en" dirty="0">
                <a:solidFill>
                  <a:schemeClr val="dk1"/>
                </a:solidFill>
              </a:rPr>
              <a:t>run a tight ship, but even a sail boat needs more than air to </a:t>
            </a:r>
            <a:r>
              <a:rPr lang="en" dirty="0" smtClean="0">
                <a:solidFill>
                  <a:schemeClr val="dk1"/>
                </a:solidFill>
              </a:rPr>
              <a:t>sail.</a:t>
            </a:r>
          </a:p>
          <a:p>
            <a:pPr>
              <a:spcBef>
                <a:spcPts val="0"/>
              </a:spcBef>
            </a:pPr>
            <a:r>
              <a:rPr lang="en" dirty="0" smtClean="0">
                <a:solidFill>
                  <a:schemeClr val="dk1"/>
                </a:solidFill>
              </a:rPr>
              <a:t>Attend </a:t>
            </a:r>
            <a:r>
              <a:rPr lang="en" dirty="0" smtClean="0">
                <a:solidFill>
                  <a:schemeClr val="dk1"/>
                </a:solidFill>
              </a:rPr>
              <a:t>our fundraisers! </a:t>
            </a:r>
            <a:endParaRPr lang="en"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sz="2400" dirty="0" smtClean="0">
                <a:solidFill>
                  <a:schemeClr val="dk1"/>
                </a:solidFill>
              </a:rPr>
              <a:t>SUDS for Seniors June 20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sz="2400" dirty="0" smtClean="0">
                <a:solidFill>
                  <a:schemeClr val="dk1"/>
                </a:solidFill>
              </a:rPr>
              <a:t>Aged to Perfection Nov 10</a:t>
            </a:r>
            <a:endParaRPr lang="en" sz="2400" dirty="0" smtClean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" dirty="0" smtClean="0">
                <a:solidFill>
                  <a:schemeClr val="dk1"/>
                </a:solidFill>
              </a:rPr>
              <a:t>Tells </a:t>
            </a:r>
            <a:r>
              <a:rPr lang="en" dirty="0">
                <a:solidFill>
                  <a:schemeClr val="dk1"/>
                </a:solidFill>
              </a:rPr>
              <a:t>6 friends about us!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5752365"/>
            <a:ext cx="544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Contact us at 425-369-9120</a:t>
            </a:r>
          </a:p>
        </p:txBody>
      </p:sp>
      <p:pic>
        <p:nvPicPr>
          <p:cNvPr id="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447800"/>
            <a:ext cx="2971800" cy="412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68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SUDS for Seniors!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42" y="1600200"/>
            <a:ext cx="5813715" cy="4873624"/>
          </a:xfrm>
        </p:spPr>
      </p:pic>
    </p:spTree>
    <p:extLst>
      <p:ext uri="{BB962C8B-B14F-4D97-AF65-F5344CB8AC3E}">
        <p14:creationId xmlns:p14="http://schemas.microsoft.com/office/powerpoint/2010/main" val="362056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3200400"/>
            <a:ext cx="1543050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04800"/>
            <a:ext cx="3200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32" y="5257800"/>
            <a:ext cx="6269736" cy="573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7620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C2432"/>
                </a:solidFill>
                <a:latin typeface="Georgia" pitchFamily="18" charset="0"/>
              </a:rPr>
              <a:t>Thank you! </a:t>
            </a:r>
          </a:p>
          <a:p>
            <a:pPr algn="ctr"/>
            <a:r>
              <a:rPr lang="en-US" sz="3600" dirty="0" smtClean="0">
                <a:solidFill>
                  <a:srgbClr val="4C2432"/>
                </a:solidFill>
                <a:latin typeface="Georgia" pitchFamily="18" charset="0"/>
              </a:rPr>
              <a:t>We look forward to working with you to make a stronger organization for the benefit of seniors on the Eastside.</a:t>
            </a:r>
            <a:endParaRPr lang="en-US" sz="3600" dirty="0">
              <a:solidFill>
                <a:srgbClr val="4C2432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598169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www.eastsidefriendsofseniors.org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55081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791200" cy="1143000"/>
          </a:xfrm>
        </p:spPr>
        <p:txBody>
          <a:bodyPr>
            <a:normAutofit/>
          </a:bodyPr>
          <a:lstStyle/>
          <a:p>
            <a:pPr algn="ctr"/>
            <a:r>
              <a:rPr lang="en" sz="4400" b="1" dirty="0" smtClean="0"/>
              <a:t>Our Mission</a:t>
            </a:r>
            <a:endParaRPr lang="en-US" sz="4400" dirty="0">
              <a:solidFill>
                <a:srgbClr val="4C2432"/>
              </a:solidFill>
              <a:latin typeface="Georgia" pitchFamily="18" charset="0"/>
            </a:endParaRPr>
          </a:p>
        </p:txBody>
      </p:sp>
      <p:pic>
        <p:nvPicPr>
          <p:cNvPr id="6" name="Shape 80"/>
          <p:cNvPicPr preferRelativeResize="0"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500" y="2390775"/>
            <a:ext cx="38862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800600" y="19812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i="1" dirty="0"/>
              <a:t>Provide volunteer-based services to older adults facing the challenges of aging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2765135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5867400" cy="1143000"/>
          </a:xfrm>
        </p:spPr>
        <p:txBody>
          <a:bodyPr/>
          <a:lstStyle/>
          <a:p>
            <a:pPr algn="ctr"/>
            <a:r>
              <a:rPr lang="en-US" sz="4400" b="1" dirty="0" smtClean="0"/>
              <a:t>About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886200" cy="4800600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¢"/>
            </a:pPr>
            <a:r>
              <a:rPr lang="en-US" sz="2300" dirty="0" smtClean="0"/>
              <a:t>At EFS, we are about Community…”Neighbor helping Neighbor.”</a:t>
            </a:r>
          </a:p>
          <a:p>
            <a:pPr lvl="0">
              <a:buFont typeface="Wingdings" panose="05000000000000000000" pitchFamily="2" charset="2"/>
              <a:buChar char="¢"/>
            </a:pPr>
            <a:r>
              <a:rPr lang="en" sz="2300" dirty="0" smtClean="0">
                <a:solidFill>
                  <a:schemeClr val="dk1"/>
                </a:solidFill>
              </a:rPr>
              <a:t>We are </a:t>
            </a:r>
            <a:r>
              <a:rPr lang="en" sz="2300" dirty="0">
                <a:solidFill>
                  <a:schemeClr val="dk1"/>
                </a:solidFill>
              </a:rPr>
              <a:t>the matchmaker -- bringing together seniors in need with local volunteers who wish to help with </a:t>
            </a:r>
            <a:r>
              <a:rPr lang="en" sz="2300" b="1" dirty="0">
                <a:solidFill>
                  <a:schemeClr val="dk1"/>
                </a:solidFill>
              </a:rPr>
              <a:t>transportation</a:t>
            </a:r>
            <a:r>
              <a:rPr lang="en" sz="2300" dirty="0">
                <a:solidFill>
                  <a:schemeClr val="dk1"/>
                </a:solidFill>
              </a:rPr>
              <a:t>, </a:t>
            </a:r>
            <a:r>
              <a:rPr lang="en" sz="2300" b="1" dirty="0">
                <a:solidFill>
                  <a:schemeClr val="dk1"/>
                </a:solidFill>
              </a:rPr>
              <a:t>housekeeping</a:t>
            </a:r>
            <a:r>
              <a:rPr lang="en" sz="2300" dirty="0">
                <a:solidFill>
                  <a:schemeClr val="dk1"/>
                </a:solidFill>
              </a:rPr>
              <a:t>, </a:t>
            </a:r>
            <a:r>
              <a:rPr lang="en" sz="2300" b="1" dirty="0">
                <a:solidFill>
                  <a:schemeClr val="dk1"/>
                </a:solidFill>
              </a:rPr>
              <a:t>handyman </a:t>
            </a:r>
            <a:r>
              <a:rPr lang="en" sz="2300" dirty="0">
                <a:solidFill>
                  <a:schemeClr val="dk1"/>
                </a:solidFill>
              </a:rPr>
              <a:t>and </a:t>
            </a:r>
            <a:r>
              <a:rPr lang="en" sz="2300" b="1" dirty="0">
                <a:solidFill>
                  <a:schemeClr val="dk1"/>
                </a:solidFill>
              </a:rPr>
              <a:t>yard chores</a:t>
            </a:r>
            <a:r>
              <a:rPr lang="en" sz="2300" dirty="0">
                <a:solidFill>
                  <a:schemeClr val="dk1"/>
                </a:solidFill>
              </a:rPr>
              <a:t>, </a:t>
            </a:r>
            <a:r>
              <a:rPr lang="en" sz="2300" b="1" dirty="0">
                <a:solidFill>
                  <a:schemeClr val="dk1"/>
                </a:solidFill>
              </a:rPr>
              <a:t>friendly visiting</a:t>
            </a:r>
            <a:r>
              <a:rPr lang="en" sz="2300" dirty="0">
                <a:solidFill>
                  <a:schemeClr val="dk1"/>
                </a:solidFill>
              </a:rPr>
              <a:t>, and </a:t>
            </a:r>
            <a:r>
              <a:rPr lang="en" sz="2300" b="1" dirty="0">
                <a:solidFill>
                  <a:schemeClr val="dk1"/>
                </a:solidFill>
              </a:rPr>
              <a:t>referrals</a:t>
            </a:r>
            <a:r>
              <a:rPr lang="en" sz="2300" dirty="0">
                <a:solidFill>
                  <a:schemeClr val="dk1"/>
                </a:solidFill>
              </a:rPr>
              <a:t>.</a:t>
            </a:r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6" name="Shape 88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2675" y="23622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575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ho we 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Age 60+ </a:t>
            </a:r>
          </a:p>
          <a:p>
            <a:r>
              <a:rPr lang="en-US" dirty="0" smtClean="0"/>
              <a:t>Average age is 85</a:t>
            </a:r>
            <a:endParaRPr lang="en-US" dirty="0"/>
          </a:p>
          <a:p>
            <a:r>
              <a:rPr lang="en-US" dirty="0" smtClean="0"/>
              <a:t>Reside </a:t>
            </a:r>
            <a:r>
              <a:rPr lang="en-US" dirty="0" smtClean="0"/>
              <a:t>in the greater </a:t>
            </a:r>
            <a:r>
              <a:rPr lang="en-US" dirty="0" smtClean="0"/>
              <a:t>Issaquah or </a:t>
            </a:r>
            <a:r>
              <a:rPr lang="en-US" dirty="0" smtClean="0"/>
              <a:t>Sammamish area</a:t>
            </a:r>
            <a:endParaRPr lang="en-US" dirty="0"/>
          </a:p>
          <a:p>
            <a:r>
              <a:rPr lang="en-US" dirty="0" smtClean="0"/>
              <a:t>Have a need we can meet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</a:t>
            </a:r>
            <a:r>
              <a:rPr lang="en-US" b="1" dirty="0" smtClean="0"/>
              <a:t>ho we serve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62800" cy="4572000"/>
          </a:xfrm>
        </p:spPr>
        <p:txBody>
          <a:bodyPr>
            <a:normAutofit/>
          </a:bodyPr>
          <a:lstStyle/>
          <a:p>
            <a:pPr marL="419100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R</a:t>
            </a:r>
            <a:r>
              <a:rPr lang="en" sz="3200" dirty="0" smtClean="0">
                <a:solidFill>
                  <a:schemeClr val="dk1"/>
                </a:solidFill>
              </a:rPr>
              <a:t>oughly 2/3 of our clients come from Issaquah</a:t>
            </a:r>
          </a:p>
          <a:p>
            <a:pPr marL="419100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200" dirty="0" smtClean="0">
                <a:solidFill>
                  <a:schemeClr val="dk1"/>
                </a:solidFill>
              </a:rPr>
              <a:t>Roughly 1/3 of our clients come from Sammamish</a:t>
            </a:r>
          </a:p>
          <a:p>
            <a:pPr marL="419100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200" dirty="0" smtClean="0">
                <a:solidFill>
                  <a:schemeClr val="dk1"/>
                </a:solidFill>
              </a:rPr>
              <a:t>Roughly 1/3 of our volunteers are from Issaquah</a:t>
            </a:r>
          </a:p>
          <a:p>
            <a:pPr marL="419100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200" dirty="0" smtClean="0">
                <a:solidFill>
                  <a:schemeClr val="dk1"/>
                </a:solidFill>
              </a:rPr>
              <a:t>Roughly 2/3 of our volunteers are from Sammamish</a:t>
            </a:r>
          </a:p>
          <a:p>
            <a:pPr marL="419100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" dirty="0" smtClean="0">
              <a:solidFill>
                <a:schemeClr val="dk1"/>
              </a:solidFill>
            </a:endParaRPr>
          </a:p>
          <a:p>
            <a:pPr marL="419100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" dirty="0" smtClean="0">
              <a:solidFill>
                <a:schemeClr val="dk1"/>
              </a:solidFill>
            </a:endParaRPr>
          </a:p>
          <a:p>
            <a:pPr marL="419100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5867400" cy="1143000"/>
          </a:xfrm>
        </p:spPr>
        <p:txBody>
          <a:bodyPr/>
          <a:lstStyle/>
          <a:p>
            <a:pPr algn="ctr"/>
            <a:r>
              <a:rPr lang="en-US" sz="4400" b="1" dirty="0" smtClean="0"/>
              <a:t>The Growing Need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3733799" cy="4572000"/>
          </a:xfrm>
        </p:spPr>
        <p:txBody>
          <a:bodyPr anchor="ctr">
            <a:normAutofit fontScale="92500"/>
          </a:bodyPr>
          <a:lstStyle/>
          <a:p>
            <a:r>
              <a:rPr lang="en-US" dirty="0" smtClean="0"/>
              <a:t>One of the fastest growing age segments</a:t>
            </a:r>
          </a:p>
          <a:p>
            <a:r>
              <a:rPr lang="en-US" dirty="0" smtClean="0"/>
              <a:t>Most seniors–82%–want </a:t>
            </a:r>
            <a:r>
              <a:rPr lang="en-US" dirty="0"/>
              <a:t>to age in place at home, even when they know they need extra help</a:t>
            </a:r>
            <a:r>
              <a:rPr lang="en-US" dirty="0" smtClean="0"/>
              <a:t>.</a:t>
            </a:r>
          </a:p>
          <a:p>
            <a:r>
              <a:rPr lang="en-US" dirty="0"/>
              <a:t>Average cost of in-home services is </a:t>
            </a:r>
            <a:r>
              <a:rPr lang="en-US" b="1" dirty="0" smtClean="0"/>
              <a:t>$</a:t>
            </a:r>
            <a:r>
              <a:rPr lang="en-US" b="1" dirty="0"/>
              <a:t>3</a:t>
            </a:r>
            <a:r>
              <a:rPr lang="en-US" b="1" dirty="0" smtClean="0"/>
              <a:t>5/hour</a:t>
            </a:r>
            <a:endParaRPr lang="en-US" b="1" dirty="0"/>
          </a:p>
          <a:p>
            <a:r>
              <a:rPr lang="en-US" dirty="0"/>
              <a:t>Typical amount spent for our level/kinds of services: </a:t>
            </a:r>
            <a:r>
              <a:rPr lang="en-US" b="1" dirty="0"/>
              <a:t>over </a:t>
            </a:r>
            <a:r>
              <a:rPr lang="en-US" b="1" dirty="0" smtClean="0"/>
              <a:t>$10,000 </a:t>
            </a:r>
            <a:r>
              <a:rPr lang="en-US" b="1" dirty="0"/>
              <a:t>per year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78" y="1752600"/>
            <a:ext cx="337322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3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7600" y="1752600"/>
            <a:ext cx="49530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dk1"/>
                </a:solidFill>
              </a:rPr>
              <a:t>We deliver </a:t>
            </a:r>
            <a:r>
              <a:rPr lang="en" b="1" dirty="0" smtClean="0">
                <a:solidFill>
                  <a:schemeClr val="dk1"/>
                </a:solidFill>
              </a:rPr>
              <a:t>five </a:t>
            </a:r>
            <a:r>
              <a:rPr lang="en" b="1" dirty="0">
                <a:solidFill>
                  <a:schemeClr val="dk1"/>
                </a:solidFill>
              </a:rPr>
              <a:t>key </a:t>
            </a:r>
            <a:r>
              <a:rPr lang="en" b="1" dirty="0" smtClean="0">
                <a:solidFill>
                  <a:schemeClr val="dk1"/>
                </a:solidFill>
              </a:rPr>
              <a:t>services</a:t>
            </a:r>
            <a:endParaRPr lang="en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" dirty="0" smtClean="0">
                <a:solidFill>
                  <a:schemeClr val="dk1"/>
                </a:solidFill>
              </a:rPr>
              <a:t>All </a:t>
            </a:r>
            <a:r>
              <a:rPr lang="en" dirty="0">
                <a:solidFill>
                  <a:schemeClr val="dk1"/>
                </a:solidFill>
              </a:rPr>
              <a:t>services are </a:t>
            </a:r>
            <a:r>
              <a:rPr lang="en" dirty="0" smtClean="0">
                <a:solidFill>
                  <a:srgbClr val="980000"/>
                </a:solidFill>
              </a:rPr>
              <a:t>Free</a:t>
            </a:r>
          </a:p>
          <a:p>
            <a:pPr>
              <a:spcBef>
                <a:spcPts val="0"/>
              </a:spcBef>
            </a:pPr>
            <a:r>
              <a:rPr lang="en" dirty="0" smtClean="0">
                <a:solidFill>
                  <a:schemeClr val="dk1"/>
                </a:solidFill>
              </a:rPr>
              <a:t>All services </a:t>
            </a:r>
            <a:r>
              <a:rPr lang="en" dirty="0">
                <a:solidFill>
                  <a:schemeClr val="dk1"/>
                </a:solidFill>
              </a:rPr>
              <a:t>are </a:t>
            </a:r>
            <a:r>
              <a:rPr lang="en" dirty="0" smtClean="0">
                <a:solidFill>
                  <a:schemeClr val="dk1"/>
                </a:solidFill>
              </a:rPr>
              <a:t>personalized</a:t>
            </a:r>
          </a:p>
          <a:p>
            <a:pPr marL="784860" lvl="1" indent="-3429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/>
              <a:t>EFS meets </a:t>
            </a:r>
            <a:r>
              <a:rPr lang="en" sz="2400" dirty="0"/>
              <a:t>all clients and gets to know </a:t>
            </a:r>
            <a:r>
              <a:rPr lang="en" sz="2400" dirty="0" smtClean="0"/>
              <a:t>them</a:t>
            </a:r>
          </a:p>
          <a:p>
            <a:pPr marL="784860" lvl="1" indent="-3429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chemeClr val="dk1"/>
                </a:solidFill>
              </a:rPr>
              <a:t>EFS </a:t>
            </a:r>
            <a:r>
              <a:rPr lang="en" sz="2400" dirty="0">
                <a:solidFill>
                  <a:schemeClr val="dk1"/>
                </a:solidFill>
              </a:rPr>
              <a:t>trains and screens all </a:t>
            </a:r>
            <a:r>
              <a:rPr lang="en" sz="2400" dirty="0" smtClean="0">
                <a:solidFill>
                  <a:schemeClr val="dk1"/>
                </a:solidFill>
              </a:rPr>
              <a:t>volunteers </a:t>
            </a:r>
            <a:r>
              <a:rPr lang="en" sz="2400" dirty="0">
                <a:solidFill>
                  <a:schemeClr val="dk1"/>
                </a:solidFill>
              </a:rPr>
              <a:t>and gets to know </a:t>
            </a:r>
            <a:r>
              <a:rPr lang="en" sz="2400" dirty="0" smtClean="0">
                <a:solidFill>
                  <a:schemeClr val="dk1"/>
                </a:solidFill>
              </a:rPr>
              <a:t>them</a:t>
            </a:r>
          </a:p>
          <a:p>
            <a:pPr marL="419100" indent="-342900">
              <a:spcBef>
                <a:spcPts val="0"/>
              </a:spcBef>
            </a:pPr>
            <a:r>
              <a:rPr lang="en" dirty="0" smtClean="0">
                <a:solidFill>
                  <a:schemeClr val="dk1"/>
                </a:solidFill>
              </a:rPr>
              <a:t>Personalized </a:t>
            </a:r>
            <a:r>
              <a:rPr lang="en" dirty="0">
                <a:solidFill>
                  <a:schemeClr val="dk1"/>
                </a:solidFill>
              </a:rPr>
              <a:t>approach ensures our professional staff can carefully match clients and volunteers.</a:t>
            </a:r>
          </a:p>
          <a:p>
            <a:endParaRPr lang="en-US" dirty="0"/>
          </a:p>
        </p:txBody>
      </p:sp>
      <p:pic>
        <p:nvPicPr>
          <p:cNvPr id="7" name="Shape 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800" y="4829175"/>
            <a:ext cx="1728250" cy="155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2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5" y="3072415"/>
            <a:ext cx="2584924" cy="19386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362200"/>
            <a:ext cx="2590800" cy="3810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724400" cy="9144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>
                <a:latin typeface="Georgia" panose="02040502050405020303" pitchFamily="18" charset="0"/>
              </a:rPr>
              <a:t>What We Do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352800" cy="609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 dirty="0" smtClean="0">
                <a:latin typeface="Georgia" panose="02040502050405020303" pitchFamily="18" charset="0"/>
              </a:rPr>
              <a:t>Transportation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3352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resias LPfont" pitchFamily="2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resias LPfon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resias LPfon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resias LPfon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Volunteers give rides to medical appointments – a door-through-the-door </a:t>
            </a:r>
            <a:r>
              <a:rPr lang="en-US" altLang="en-US" sz="2800" dirty="0" smtClean="0">
                <a:latin typeface="Georgia" panose="02040502050405020303" pitchFamily="18" charset="0"/>
              </a:rPr>
              <a:t>service.</a:t>
            </a:r>
            <a:endParaRPr lang="en-US" altLang="en-US" sz="3200" dirty="0">
              <a:latin typeface="Georgia" panose="02040502050405020303" pitchFamily="18" charset="0"/>
            </a:endParaRPr>
          </a:p>
        </p:txBody>
      </p:sp>
      <p:pic>
        <p:nvPicPr>
          <p:cNvPr id="1028" name="Picture 4" descr="D:\RichardAkatugawa (1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9862"/>
            <a:ext cx="320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Welcome to Bellevue">
      <a:dk1>
        <a:sysClr val="windowText" lastClr="000000"/>
      </a:dk1>
      <a:lt1>
        <a:sysClr val="window" lastClr="FFFFFF"/>
      </a:lt1>
      <a:dk2>
        <a:srgbClr val="4C2432"/>
      </a:dk2>
      <a:lt2>
        <a:srgbClr val="FFF39D"/>
      </a:lt2>
      <a:accent1>
        <a:srgbClr val="B5121B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B5121B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7008</TotalTime>
  <Words>759</Words>
  <Application>Microsoft Office PowerPoint</Application>
  <PresentationFormat>On-screen Show (4:3)</PresentationFormat>
  <Paragraphs>137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Schoolbook</vt:lpstr>
      <vt:lpstr>Courier New</vt:lpstr>
      <vt:lpstr>Georgia</vt:lpstr>
      <vt:lpstr>Wingdings</vt:lpstr>
      <vt:lpstr>Wingdings 2</vt:lpstr>
      <vt:lpstr>Oriel</vt:lpstr>
      <vt:lpstr>Issaquah Noursing Network  May 17, 2022</vt:lpstr>
      <vt:lpstr>Our History, Our Belief…</vt:lpstr>
      <vt:lpstr>Our Mission</vt:lpstr>
      <vt:lpstr>About</vt:lpstr>
      <vt:lpstr>who we serve</vt:lpstr>
      <vt:lpstr>who we serve</vt:lpstr>
      <vt:lpstr>The Growing Need</vt:lpstr>
      <vt:lpstr>What we Do</vt:lpstr>
      <vt:lpstr>What We Do</vt:lpstr>
      <vt:lpstr>What We Do</vt:lpstr>
      <vt:lpstr>What We Do</vt:lpstr>
      <vt:lpstr>What We Do</vt:lpstr>
      <vt:lpstr>What We Do</vt:lpstr>
      <vt:lpstr>COVID 19</vt:lpstr>
      <vt:lpstr>Our Staff</vt:lpstr>
      <vt:lpstr>How we do the work</vt:lpstr>
      <vt:lpstr>how we fund the work</vt:lpstr>
      <vt:lpstr>Our Vision for the Eastside</vt:lpstr>
      <vt:lpstr>Our Vision for the Eastside</vt:lpstr>
      <vt:lpstr>Our Vision for our Seniors</vt:lpstr>
      <vt:lpstr>Together  We Change Lives!</vt:lpstr>
      <vt:lpstr>SUDS for Seniors!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Bellevue</dc:title>
  <dc:creator>Vincent Wu</dc:creator>
  <cp:lastModifiedBy>Eastside Friends of Seniors</cp:lastModifiedBy>
  <cp:revision>140</cp:revision>
  <dcterms:created xsi:type="dcterms:W3CDTF">2015-08-19T19:38:33Z</dcterms:created>
  <dcterms:modified xsi:type="dcterms:W3CDTF">2022-05-16T22:52:14Z</dcterms:modified>
</cp:coreProperties>
</file>