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58" r:id="rId6"/>
    <p:sldId id="282" r:id="rId7"/>
    <p:sldId id="306" r:id="rId8"/>
    <p:sldId id="256" r:id="rId9"/>
    <p:sldId id="305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935E8-63E3-42E1-AC26-56C5B04DECD2}" vWet="4" dt="2022-11-15T00:42:48.480"/>
    <p1510:client id="{3AF15116-B9F0-4944-971A-67DC0D4D7600}" v="155" dt="2022-11-15T00:55:11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DCB35-0ECC-41AD-BEBD-65FA73AA717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B64E31-1E8E-4426-A0B7-1B58DB17B43D}">
      <dgm:prSet/>
      <dgm:spPr/>
      <dgm:t>
        <a:bodyPr/>
        <a:lstStyle/>
        <a:p>
          <a:r>
            <a:rPr lang="en-US"/>
            <a:t>2020 New Approach to Human Services </a:t>
          </a:r>
        </a:p>
      </dgm:t>
    </dgm:pt>
    <dgm:pt modelId="{456899E2-33D4-44ED-B6C6-CA29FF3D2A43}" type="parTrans" cxnId="{299A7807-02F3-4A2F-BF4F-2FA5CBE308D1}">
      <dgm:prSet/>
      <dgm:spPr/>
      <dgm:t>
        <a:bodyPr/>
        <a:lstStyle/>
        <a:p>
          <a:endParaRPr lang="en-US"/>
        </a:p>
      </dgm:t>
    </dgm:pt>
    <dgm:pt modelId="{1AC067C5-A21D-4EE2-8B25-9DA4459C2E19}" type="sibTrans" cxnId="{299A7807-02F3-4A2F-BF4F-2FA5CBE308D1}">
      <dgm:prSet/>
      <dgm:spPr/>
      <dgm:t>
        <a:bodyPr/>
        <a:lstStyle/>
        <a:p>
          <a:endParaRPr lang="en-US"/>
        </a:p>
      </dgm:t>
    </dgm:pt>
    <dgm:pt modelId="{774A3DB6-8EBB-4EE5-9A06-73874556B7DE}">
      <dgm:prSet/>
      <dgm:spPr/>
      <dgm:t>
        <a:bodyPr/>
        <a:lstStyle/>
        <a:p>
          <a:r>
            <a:rPr lang="en-US"/>
            <a:t>2020 Homeless Outreach program launched</a:t>
          </a:r>
        </a:p>
      </dgm:t>
    </dgm:pt>
    <dgm:pt modelId="{D5FD2FC5-68F3-4153-B7F6-2A6F01673AC0}" type="parTrans" cxnId="{43E7A8F8-169D-4C9D-AD46-91EAA222CE63}">
      <dgm:prSet/>
      <dgm:spPr/>
      <dgm:t>
        <a:bodyPr/>
        <a:lstStyle/>
        <a:p>
          <a:endParaRPr lang="en-US"/>
        </a:p>
      </dgm:t>
    </dgm:pt>
    <dgm:pt modelId="{897D721E-F298-4DD7-BB0D-3C21FE06E8EF}" type="sibTrans" cxnId="{43E7A8F8-169D-4C9D-AD46-91EAA222CE63}">
      <dgm:prSet/>
      <dgm:spPr/>
      <dgm:t>
        <a:bodyPr/>
        <a:lstStyle/>
        <a:p>
          <a:endParaRPr lang="en-US"/>
        </a:p>
      </dgm:t>
    </dgm:pt>
    <dgm:pt modelId="{00AB4403-DD6A-4C09-AECF-6040FA783C15}">
      <dgm:prSet/>
      <dgm:spPr/>
      <dgm:t>
        <a:bodyPr/>
        <a:lstStyle/>
        <a:p>
          <a:r>
            <a:rPr lang="en-US"/>
            <a:t>2021 Needs Assessment &amp; Human Services Strategic Plan</a:t>
          </a:r>
        </a:p>
      </dgm:t>
    </dgm:pt>
    <dgm:pt modelId="{11CAAAF2-2DC1-4899-B6B9-4E9996BD43E2}" type="parTrans" cxnId="{BCF46A39-2BCE-40C6-B45B-7B67914C007C}">
      <dgm:prSet/>
      <dgm:spPr/>
      <dgm:t>
        <a:bodyPr/>
        <a:lstStyle/>
        <a:p>
          <a:endParaRPr lang="en-US"/>
        </a:p>
      </dgm:t>
    </dgm:pt>
    <dgm:pt modelId="{81E95C1E-179E-4A10-B2B7-45EE0C923983}" type="sibTrans" cxnId="{BCF46A39-2BCE-40C6-B45B-7B67914C007C}">
      <dgm:prSet/>
      <dgm:spPr/>
      <dgm:t>
        <a:bodyPr/>
        <a:lstStyle/>
        <a:p>
          <a:endParaRPr lang="en-US"/>
        </a:p>
      </dgm:t>
    </dgm:pt>
    <dgm:pt modelId="{C7094122-74E3-4C50-B858-2DCFF2E81F88}">
      <dgm:prSet/>
      <dgm:spPr/>
      <dgm:t>
        <a:bodyPr/>
        <a:lstStyle/>
        <a:p>
          <a:r>
            <a:rPr lang="en-US"/>
            <a:t>2022 Strategic Investments</a:t>
          </a:r>
        </a:p>
      </dgm:t>
    </dgm:pt>
    <dgm:pt modelId="{1DCE80FD-FB24-4B33-B628-6D0F207D2965}" type="parTrans" cxnId="{84491926-273F-4109-B46A-7A43906EBBF8}">
      <dgm:prSet/>
      <dgm:spPr/>
      <dgm:t>
        <a:bodyPr/>
        <a:lstStyle/>
        <a:p>
          <a:endParaRPr lang="en-US"/>
        </a:p>
      </dgm:t>
    </dgm:pt>
    <dgm:pt modelId="{1110CD81-8931-4D33-A96D-0F77BBA83227}" type="sibTrans" cxnId="{84491926-273F-4109-B46A-7A43906EBBF8}">
      <dgm:prSet/>
      <dgm:spPr/>
      <dgm:t>
        <a:bodyPr/>
        <a:lstStyle/>
        <a:p>
          <a:endParaRPr lang="en-US"/>
        </a:p>
      </dgm:t>
    </dgm:pt>
    <dgm:pt modelId="{32D09971-5B28-4E4D-A246-3414D7801378}" type="pres">
      <dgm:prSet presAssocID="{557DCB35-0ECC-41AD-BEBD-65FA73AA717C}" presName="outerComposite" presStyleCnt="0">
        <dgm:presLayoutVars>
          <dgm:chMax val="5"/>
          <dgm:dir/>
          <dgm:resizeHandles val="exact"/>
        </dgm:presLayoutVars>
      </dgm:prSet>
      <dgm:spPr/>
    </dgm:pt>
    <dgm:pt modelId="{73171939-8EF0-48B0-ACE0-2F4C3B986DC7}" type="pres">
      <dgm:prSet presAssocID="{557DCB35-0ECC-41AD-BEBD-65FA73AA717C}" presName="dummyMaxCanvas" presStyleCnt="0">
        <dgm:presLayoutVars/>
      </dgm:prSet>
      <dgm:spPr/>
    </dgm:pt>
    <dgm:pt modelId="{0623C42F-E08E-476B-A04B-16343B74853F}" type="pres">
      <dgm:prSet presAssocID="{557DCB35-0ECC-41AD-BEBD-65FA73AA717C}" presName="FourNodes_1" presStyleLbl="node1" presStyleIdx="0" presStyleCnt="4">
        <dgm:presLayoutVars>
          <dgm:bulletEnabled val="1"/>
        </dgm:presLayoutVars>
      </dgm:prSet>
      <dgm:spPr/>
    </dgm:pt>
    <dgm:pt modelId="{A22EE556-2156-411D-9043-8F783F558160}" type="pres">
      <dgm:prSet presAssocID="{557DCB35-0ECC-41AD-BEBD-65FA73AA717C}" presName="FourNodes_2" presStyleLbl="node1" presStyleIdx="1" presStyleCnt="4" custScaleX="102995" custLinFactNeighborX="-1263" custLinFactNeighborY="-4189">
        <dgm:presLayoutVars>
          <dgm:bulletEnabled val="1"/>
        </dgm:presLayoutVars>
      </dgm:prSet>
      <dgm:spPr/>
    </dgm:pt>
    <dgm:pt modelId="{D10F7656-CB6F-4583-B857-E937A4D3C9B5}" type="pres">
      <dgm:prSet presAssocID="{557DCB35-0ECC-41AD-BEBD-65FA73AA717C}" presName="FourNodes_3" presStyleLbl="node1" presStyleIdx="2" presStyleCnt="4">
        <dgm:presLayoutVars>
          <dgm:bulletEnabled val="1"/>
        </dgm:presLayoutVars>
      </dgm:prSet>
      <dgm:spPr/>
    </dgm:pt>
    <dgm:pt modelId="{C2253C24-8F9B-451C-B4E4-58AD87A1034A}" type="pres">
      <dgm:prSet presAssocID="{557DCB35-0ECC-41AD-BEBD-65FA73AA717C}" presName="FourNodes_4" presStyleLbl="node1" presStyleIdx="3" presStyleCnt="4">
        <dgm:presLayoutVars>
          <dgm:bulletEnabled val="1"/>
        </dgm:presLayoutVars>
      </dgm:prSet>
      <dgm:spPr/>
    </dgm:pt>
    <dgm:pt modelId="{48D044FC-0CE5-410E-9B5F-85B4EECB3FAB}" type="pres">
      <dgm:prSet presAssocID="{557DCB35-0ECC-41AD-BEBD-65FA73AA717C}" presName="FourConn_1-2" presStyleLbl="fgAccFollowNode1" presStyleIdx="0" presStyleCnt="3">
        <dgm:presLayoutVars>
          <dgm:bulletEnabled val="1"/>
        </dgm:presLayoutVars>
      </dgm:prSet>
      <dgm:spPr/>
    </dgm:pt>
    <dgm:pt modelId="{61B03FF4-E5AA-48FA-8D64-25425974F9BB}" type="pres">
      <dgm:prSet presAssocID="{557DCB35-0ECC-41AD-BEBD-65FA73AA717C}" presName="FourConn_2-3" presStyleLbl="fgAccFollowNode1" presStyleIdx="1" presStyleCnt="3">
        <dgm:presLayoutVars>
          <dgm:bulletEnabled val="1"/>
        </dgm:presLayoutVars>
      </dgm:prSet>
      <dgm:spPr/>
    </dgm:pt>
    <dgm:pt modelId="{5901BE59-AB6A-45B6-859B-9F022A47CDE2}" type="pres">
      <dgm:prSet presAssocID="{557DCB35-0ECC-41AD-BEBD-65FA73AA717C}" presName="FourConn_3-4" presStyleLbl="fgAccFollowNode1" presStyleIdx="2" presStyleCnt="3">
        <dgm:presLayoutVars>
          <dgm:bulletEnabled val="1"/>
        </dgm:presLayoutVars>
      </dgm:prSet>
      <dgm:spPr/>
    </dgm:pt>
    <dgm:pt modelId="{B0D89C1A-7E53-494A-ACF5-FB17276A9055}" type="pres">
      <dgm:prSet presAssocID="{557DCB35-0ECC-41AD-BEBD-65FA73AA717C}" presName="FourNodes_1_text" presStyleLbl="node1" presStyleIdx="3" presStyleCnt="4">
        <dgm:presLayoutVars>
          <dgm:bulletEnabled val="1"/>
        </dgm:presLayoutVars>
      </dgm:prSet>
      <dgm:spPr/>
    </dgm:pt>
    <dgm:pt modelId="{FC2D228A-47C3-4203-B01E-9C0C71C4BFAD}" type="pres">
      <dgm:prSet presAssocID="{557DCB35-0ECC-41AD-BEBD-65FA73AA717C}" presName="FourNodes_2_text" presStyleLbl="node1" presStyleIdx="3" presStyleCnt="4">
        <dgm:presLayoutVars>
          <dgm:bulletEnabled val="1"/>
        </dgm:presLayoutVars>
      </dgm:prSet>
      <dgm:spPr/>
    </dgm:pt>
    <dgm:pt modelId="{2DDE7191-A043-4CB8-A1E8-3C7131DE1A8E}" type="pres">
      <dgm:prSet presAssocID="{557DCB35-0ECC-41AD-BEBD-65FA73AA717C}" presName="FourNodes_3_text" presStyleLbl="node1" presStyleIdx="3" presStyleCnt="4">
        <dgm:presLayoutVars>
          <dgm:bulletEnabled val="1"/>
        </dgm:presLayoutVars>
      </dgm:prSet>
      <dgm:spPr/>
    </dgm:pt>
    <dgm:pt modelId="{C8356B4C-6875-4BE8-AAA9-D5DE633DF17C}" type="pres">
      <dgm:prSet presAssocID="{557DCB35-0ECC-41AD-BEBD-65FA73AA717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99A7807-02F3-4A2F-BF4F-2FA5CBE308D1}" srcId="{557DCB35-0ECC-41AD-BEBD-65FA73AA717C}" destId="{C9B64E31-1E8E-4426-A0B7-1B58DB17B43D}" srcOrd="0" destOrd="0" parTransId="{456899E2-33D4-44ED-B6C6-CA29FF3D2A43}" sibTransId="{1AC067C5-A21D-4EE2-8B25-9DA4459C2E19}"/>
    <dgm:cxn modelId="{2C97D216-1878-4B0D-91E5-8ACCE218A3CE}" type="presOf" srcId="{557DCB35-0ECC-41AD-BEBD-65FA73AA717C}" destId="{32D09971-5B28-4E4D-A246-3414D7801378}" srcOrd="0" destOrd="0" presId="urn:microsoft.com/office/officeart/2005/8/layout/vProcess5"/>
    <dgm:cxn modelId="{84491926-273F-4109-B46A-7A43906EBBF8}" srcId="{557DCB35-0ECC-41AD-BEBD-65FA73AA717C}" destId="{C7094122-74E3-4C50-B858-2DCFF2E81F88}" srcOrd="3" destOrd="0" parTransId="{1DCE80FD-FB24-4B33-B628-6D0F207D2965}" sibTransId="{1110CD81-8931-4D33-A96D-0F77BBA83227}"/>
    <dgm:cxn modelId="{78C2E334-B21A-4C91-B71F-1C41F87D9789}" type="presOf" srcId="{00AB4403-DD6A-4C09-AECF-6040FA783C15}" destId="{2DDE7191-A043-4CB8-A1E8-3C7131DE1A8E}" srcOrd="1" destOrd="0" presId="urn:microsoft.com/office/officeart/2005/8/layout/vProcess5"/>
    <dgm:cxn modelId="{BCF46A39-2BCE-40C6-B45B-7B67914C007C}" srcId="{557DCB35-0ECC-41AD-BEBD-65FA73AA717C}" destId="{00AB4403-DD6A-4C09-AECF-6040FA783C15}" srcOrd="2" destOrd="0" parTransId="{11CAAAF2-2DC1-4899-B6B9-4E9996BD43E2}" sibTransId="{81E95C1E-179E-4A10-B2B7-45EE0C923983}"/>
    <dgm:cxn modelId="{5318C465-A39F-42B3-9D95-A058ED92D86F}" type="presOf" srcId="{897D721E-F298-4DD7-BB0D-3C21FE06E8EF}" destId="{61B03FF4-E5AA-48FA-8D64-25425974F9BB}" srcOrd="0" destOrd="0" presId="urn:microsoft.com/office/officeart/2005/8/layout/vProcess5"/>
    <dgm:cxn modelId="{2ADAE665-5D05-4A43-B241-1EB653D41263}" type="presOf" srcId="{C7094122-74E3-4C50-B858-2DCFF2E81F88}" destId="{C8356B4C-6875-4BE8-AAA9-D5DE633DF17C}" srcOrd="1" destOrd="0" presId="urn:microsoft.com/office/officeart/2005/8/layout/vProcess5"/>
    <dgm:cxn modelId="{E9F92F6C-5563-492C-B36F-70D53C2D34E7}" type="presOf" srcId="{81E95C1E-179E-4A10-B2B7-45EE0C923983}" destId="{5901BE59-AB6A-45B6-859B-9F022A47CDE2}" srcOrd="0" destOrd="0" presId="urn:microsoft.com/office/officeart/2005/8/layout/vProcess5"/>
    <dgm:cxn modelId="{267E909C-4FEE-4B3E-BEC6-1E2E313E1AFC}" type="presOf" srcId="{00AB4403-DD6A-4C09-AECF-6040FA783C15}" destId="{D10F7656-CB6F-4583-B857-E937A4D3C9B5}" srcOrd="0" destOrd="0" presId="urn:microsoft.com/office/officeart/2005/8/layout/vProcess5"/>
    <dgm:cxn modelId="{EADD6BA9-233C-4BF5-9842-1580E8ACCD27}" type="presOf" srcId="{1AC067C5-A21D-4EE2-8B25-9DA4459C2E19}" destId="{48D044FC-0CE5-410E-9B5F-85B4EECB3FAB}" srcOrd="0" destOrd="0" presId="urn:microsoft.com/office/officeart/2005/8/layout/vProcess5"/>
    <dgm:cxn modelId="{FFBA1AAD-DB0F-453C-BFF3-F3E50EAF8DD8}" type="presOf" srcId="{774A3DB6-8EBB-4EE5-9A06-73874556B7DE}" destId="{FC2D228A-47C3-4203-B01E-9C0C71C4BFAD}" srcOrd="1" destOrd="0" presId="urn:microsoft.com/office/officeart/2005/8/layout/vProcess5"/>
    <dgm:cxn modelId="{91EC63BB-2AC2-452B-8096-BBD2AD0B7F9F}" type="presOf" srcId="{C9B64E31-1E8E-4426-A0B7-1B58DB17B43D}" destId="{0623C42F-E08E-476B-A04B-16343B74853F}" srcOrd="0" destOrd="0" presId="urn:microsoft.com/office/officeart/2005/8/layout/vProcess5"/>
    <dgm:cxn modelId="{FB27E9DA-344A-42B7-B3F7-C2BC3ED13437}" type="presOf" srcId="{C7094122-74E3-4C50-B858-2DCFF2E81F88}" destId="{C2253C24-8F9B-451C-B4E4-58AD87A1034A}" srcOrd="0" destOrd="0" presId="urn:microsoft.com/office/officeart/2005/8/layout/vProcess5"/>
    <dgm:cxn modelId="{DDA05AF1-9864-4D42-A029-09675648E436}" type="presOf" srcId="{774A3DB6-8EBB-4EE5-9A06-73874556B7DE}" destId="{A22EE556-2156-411D-9043-8F783F558160}" srcOrd="0" destOrd="0" presId="urn:microsoft.com/office/officeart/2005/8/layout/vProcess5"/>
    <dgm:cxn modelId="{1F7ECCF7-42E9-4929-A183-A8D89C4A4ABF}" type="presOf" srcId="{C9B64E31-1E8E-4426-A0B7-1B58DB17B43D}" destId="{B0D89C1A-7E53-494A-ACF5-FB17276A9055}" srcOrd="1" destOrd="0" presId="urn:microsoft.com/office/officeart/2005/8/layout/vProcess5"/>
    <dgm:cxn modelId="{43E7A8F8-169D-4C9D-AD46-91EAA222CE63}" srcId="{557DCB35-0ECC-41AD-BEBD-65FA73AA717C}" destId="{774A3DB6-8EBB-4EE5-9A06-73874556B7DE}" srcOrd="1" destOrd="0" parTransId="{D5FD2FC5-68F3-4153-B7F6-2A6F01673AC0}" sibTransId="{897D721E-F298-4DD7-BB0D-3C21FE06E8EF}"/>
    <dgm:cxn modelId="{6814D33E-E27A-4D6E-8A05-C5377FA55584}" type="presParOf" srcId="{32D09971-5B28-4E4D-A246-3414D7801378}" destId="{73171939-8EF0-48B0-ACE0-2F4C3B986DC7}" srcOrd="0" destOrd="0" presId="urn:microsoft.com/office/officeart/2005/8/layout/vProcess5"/>
    <dgm:cxn modelId="{2013EEB3-5363-4C6C-BE3A-E5725E682DD6}" type="presParOf" srcId="{32D09971-5B28-4E4D-A246-3414D7801378}" destId="{0623C42F-E08E-476B-A04B-16343B74853F}" srcOrd="1" destOrd="0" presId="urn:microsoft.com/office/officeart/2005/8/layout/vProcess5"/>
    <dgm:cxn modelId="{8242FA6E-4396-4FED-B12F-90E2C2A74B08}" type="presParOf" srcId="{32D09971-5B28-4E4D-A246-3414D7801378}" destId="{A22EE556-2156-411D-9043-8F783F558160}" srcOrd="2" destOrd="0" presId="urn:microsoft.com/office/officeart/2005/8/layout/vProcess5"/>
    <dgm:cxn modelId="{1F348404-9896-4A1A-B364-2911CD69808A}" type="presParOf" srcId="{32D09971-5B28-4E4D-A246-3414D7801378}" destId="{D10F7656-CB6F-4583-B857-E937A4D3C9B5}" srcOrd="3" destOrd="0" presId="urn:microsoft.com/office/officeart/2005/8/layout/vProcess5"/>
    <dgm:cxn modelId="{E6ED87DB-4379-4F92-A833-55BD1B5A9CAC}" type="presParOf" srcId="{32D09971-5B28-4E4D-A246-3414D7801378}" destId="{C2253C24-8F9B-451C-B4E4-58AD87A1034A}" srcOrd="4" destOrd="0" presId="urn:microsoft.com/office/officeart/2005/8/layout/vProcess5"/>
    <dgm:cxn modelId="{48BACEF2-2E55-4739-B5C2-6F4ED4B0E2D0}" type="presParOf" srcId="{32D09971-5B28-4E4D-A246-3414D7801378}" destId="{48D044FC-0CE5-410E-9B5F-85B4EECB3FAB}" srcOrd="5" destOrd="0" presId="urn:microsoft.com/office/officeart/2005/8/layout/vProcess5"/>
    <dgm:cxn modelId="{3A13A952-9722-4CA3-A0DF-A13EC639AC06}" type="presParOf" srcId="{32D09971-5B28-4E4D-A246-3414D7801378}" destId="{61B03FF4-E5AA-48FA-8D64-25425974F9BB}" srcOrd="6" destOrd="0" presId="urn:microsoft.com/office/officeart/2005/8/layout/vProcess5"/>
    <dgm:cxn modelId="{464B70BD-7E26-4ED9-843D-81723FA657B9}" type="presParOf" srcId="{32D09971-5B28-4E4D-A246-3414D7801378}" destId="{5901BE59-AB6A-45B6-859B-9F022A47CDE2}" srcOrd="7" destOrd="0" presId="urn:microsoft.com/office/officeart/2005/8/layout/vProcess5"/>
    <dgm:cxn modelId="{611F9292-2DDE-4784-9083-0C66CD2BD73F}" type="presParOf" srcId="{32D09971-5B28-4E4D-A246-3414D7801378}" destId="{B0D89C1A-7E53-494A-ACF5-FB17276A9055}" srcOrd="8" destOrd="0" presId="urn:microsoft.com/office/officeart/2005/8/layout/vProcess5"/>
    <dgm:cxn modelId="{0DF4B528-13EC-4AB1-9C6F-8CDA43D81D47}" type="presParOf" srcId="{32D09971-5B28-4E4D-A246-3414D7801378}" destId="{FC2D228A-47C3-4203-B01E-9C0C71C4BFAD}" srcOrd="9" destOrd="0" presId="urn:microsoft.com/office/officeart/2005/8/layout/vProcess5"/>
    <dgm:cxn modelId="{15E74A1E-5D14-4F7F-AA71-4A381F28CD6B}" type="presParOf" srcId="{32D09971-5B28-4E4D-A246-3414D7801378}" destId="{2DDE7191-A043-4CB8-A1E8-3C7131DE1A8E}" srcOrd="10" destOrd="0" presId="urn:microsoft.com/office/officeart/2005/8/layout/vProcess5"/>
    <dgm:cxn modelId="{88253C2A-07CE-43CA-B615-9DA8F1FB3B74}" type="presParOf" srcId="{32D09971-5B28-4E4D-A246-3414D7801378}" destId="{C8356B4C-6875-4BE8-AAA9-D5DE633DF17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C42F-E08E-476B-A04B-16343B74853F}">
      <dsp:nvSpPr>
        <dsp:cNvPr id="0" name=""/>
        <dsp:cNvSpPr/>
      </dsp:nvSpPr>
      <dsp:spPr>
        <a:xfrm>
          <a:off x="0" y="0"/>
          <a:ext cx="6035040" cy="832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2020 New Approach to Human Services </a:t>
          </a:r>
        </a:p>
      </dsp:txBody>
      <dsp:txXfrm>
        <a:off x="24396" y="24396"/>
        <a:ext cx="5065851" cy="784145"/>
      </dsp:txXfrm>
    </dsp:sp>
    <dsp:sp modelId="{A22EE556-2156-411D-9043-8F783F558160}">
      <dsp:nvSpPr>
        <dsp:cNvPr id="0" name=""/>
        <dsp:cNvSpPr/>
      </dsp:nvSpPr>
      <dsp:spPr>
        <a:xfrm>
          <a:off x="338837" y="949489"/>
          <a:ext cx="6215789" cy="832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2020 Homeless Outreach program launched</a:t>
          </a:r>
        </a:p>
      </dsp:txBody>
      <dsp:txXfrm>
        <a:off x="363233" y="973885"/>
        <a:ext cx="5088800" cy="784145"/>
      </dsp:txXfrm>
    </dsp:sp>
    <dsp:sp modelId="{D10F7656-CB6F-4583-B857-E937A4D3C9B5}">
      <dsp:nvSpPr>
        <dsp:cNvPr id="0" name=""/>
        <dsp:cNvSpPr/>
      </dsp:nvSpPr>
      <dsp:spPr>
        <a:xfrm>
          <a:off x="1003325" y="1968761"/>
          <a:ext cx="6035040" cy="8329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2021 Needs Assessment &amp; Human Services Strategic Plan</a:t>
          </a:r>
        </a:p>
      </dsp:txBody>
      <dsp:txXfrm>
        <a:off x="1027721" y="1993157"/>
        <a:ext cx="4946947" cy="784145"/>
      </dsp:txXfrm>
    </dsp:sp>
    <dsp:sp modelId="{C2253C24-8F9B-451C-B4E4-58AD87A1034A}">
      <dsp:nvSpPr>
        <dsp:cNvPr id="0" name=""/>
        <dsp:cNvSpPr/>
      </dsp:nvSpPr>
      <dsp:spPr>
        <a:xfrm>
          <a:off x="1508759" y="2953142"/>
          <a:ext cx="6035040" cy="8329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2022 Strategic Investments</a:t>
          </a:r>
        </a:p>
      </dsp:txBody>
      <dsp:txXfrm>
        <a:off x="1533155" y="2977538"/>
        <a:ext cx="4939403" cy="784145"/>
      </dsp:txXfrm>
    </dsp:sp>
    <dsp:sp modelId="{48D044FC-0CE5-410E-9B5F-85B4EECB3FAB}">
      <dsp:nvSpPr>
        <dsp:cNvPr id="0" name=""/>
        <dsp:cNvSpPr/>
      </dsp:nvSpPr>
      <dsp:spPr>
        <a:xfrm>
          <a:off x="5493630" y="637954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615447" y="637954"/>
        <a:ext cx="297775" cy="407410"/>
      </dsp:txXfrm>
    </dsp:sp>
    <dsp:sp modelId="{61B03FF4-E5AA-48FA-8D64-25425974F9BB}">
      <dsp:nvSpPr>
        <dsp:cNvPr id="0" name=""/>
        <dsp:cNvSpPr/>
      </dsp:nvSpPr>
      <dsp:spPr>
        <a:xfrm>
          <a:off x="5999065" y="1622335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120882" y="1622335"/>
        <a:ext cx="297775" cy="407410"/>
      </dsp:txXfrm>
    </dsp:sp>
    <dsp:sp modelId="{5901BE59-AB6A-45B6-859B-9F022A47CDE2}">
      <dsp:nvSpPr>
        <dsp:cNvPr id="0" name=""/>
        <dsp:cNvSpPr/>
      </dsp:nvSpPr>
      <dsp:spPr>
        <a:xfrm>
          <a:off x="6496955" y="2606716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18772" y="2606716"/>
        <a:ext cx="297775" cy="407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F0F36-BD5A-45A1-8EE5-E95D0E8D4747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2CFF-2AB0-4C06-A97F-A8F73B7F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0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F2CFF-2AB0-4C06-A97F-A8F73B7F61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70A9-E893-26A1-4C33-5D2EA3D50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665E1-A337-C73E-2631-65B6794E3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86058-8DE4-8592-26B7-FAFF9E8D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78E77-1F0F-3F19-3182-2F7DF59F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1139B-C646-0200-E3AD-14980C49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2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3074-C2B2-73E5-E5D2-A59A684C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8D884-88E2-2706-0BD7-A57D4F50D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759CF-7AE0-2FF6-2A7B-22F5B246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320A-FD4F-10B1-9CFA-C0916121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FCEF-1B71-B58A-115A-6DC80C7F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2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7788E-4D43-B596-5961-72FD14C3E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4EE7F-3F07-0A8C-AC33-6B3B010B0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EA76-A66A-86A6-A641-90E2554B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030AF-4AF3-C565-D4C3-CE7B52E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2D21D-906C-176E-8D05-73438581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1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C1C1-1102-4D3A-B83D-3EA0167CED67}" type="datetimeFigureOut">
              <a:rPr lang="en-US" dirty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4D40578-3EA8-56CF-1B05-D1DBD8D9F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59" y="0"/>
            <a:ext cx="12192000" cy="37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459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7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16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98624D31-43A5-475A-80CF-332C9F6DCF3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226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5D92-FBAD-1A22-1F72-412D9E26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D616-49B3-FC9B-CFD0-983D023BD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11157-02DF-98FA-D963-3454EEAD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1BDE1-225C-B45D-F926-F1FD1FE5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AA145-8E84-B062-5E52-E869C8B1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6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4692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040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5663" y="1952122"/>
            <a:ext cx="6439528" cy="2286000"/>
          </a:xfrm>
        </p:spPr>
        <p:txBody>
          <a:bodyPr anchor="b">
            <a:noAutofit/>
          </a:bodyPr>
          <a:lstStyle>
            <a:lvl1pPr>
              <a:defRPr sz="7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Sub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599" y="4481662"/>
            <a:ext cx="6514591" cy="776137"/>
          </a:xfrm>
        </p:spPr>
        <p:txBody>
          <a:bodyPr lIns="91440" rIns="91440">
            <a:normAutofit/>
          </a:bodyPr>
          <a:lstStyle>
            <a:lvl1pPr marL="0" indent="0">
              <a:buNone/>
              <a:defRPr lang="en-US" sz="2400" kern="1200" cap="all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1DF601-7E6B-4493-9FF5-F2EB86EB3592}"/>
              </a:ext>
            </a:extLst>
          </p:cNvPr>
          <p:cNvCxnSpPr>
            <a:cxnSpLocks/>
          </p:cNvCxnSpPr>
          <p:nvPr userDrawn="1"/>
        </p:nvCxnSpPr>
        <p:spPr>
          <a:xfrm>
            <a:off x="4800600" y="4343400"/>
            <a:ext cx="628257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8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E75F-B6DB-C273-1782-0F10AEC6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6BDB6-3DC9-B210-F2B6-E81B2CFEF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85F0-09F3-B406-58F1-5B1127B4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05025-9CE7-261C-2B42-B3EA9121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59DFD-6515-78A5-4CBB-0B50711A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A1FF-00CC-EA67-D872-37079BD3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DA31-E544-05F7-F4BE-8463131BD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A7A02-DF92-2E59-A30E-22297E09E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49BE3-F5FC-807A-7D8E-98649439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6544E-E214-B652-7B2B-FDF7CE4D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79BB7-2104-D6AB-0668-EB20843C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6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5D1B-511B-F26A-15F3-0C0C2296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C281A-B03F-5EE5-61C0-07778BABD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9920B-B67B-42C1-32B3-FA21CD8F0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AE373-45B9-8878-4E33-2DB9295A3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8659C-05B1-878C-C3FC-DE24DDAC4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9499D-4693-4455-E4C6-A33ADDB8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C1DC2-47E6-B7AA-8910-D0308D63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36301-FF21-8253-DEA1-EF00DC9B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1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004D-CB68-E4A9-219C-BDE5D4F0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0AFC0-A3BF-3396-FDE0-8FF6F51F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CA9A1-B192-36AD-FC73-93AACC04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D6518-ADEF-5C54-DBA9-C13E1477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1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A23DF-8208-DB00-E5E7-3C0ED77E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93A5E-C79B-F225-14E1-E353E26A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A9E-EFD0-4423-6EC0-46338351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4894-34A0-05CD-BDC1-E659384C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AB7A5-CB9D-288B-4ACA-29D38287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9B840-1C81-01B6-982A-FD9A1EEC3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D4282-F416-55DC-4A77-BC8080802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D5569-08BC-95D3-2E71-05A7CFAA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DCD16-4130-B269-F9EB-037B4E29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4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4904-E982-E0BE-283E-F8768CA1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CB44C-DDCA-277F-064D-28412E2EE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0A161-0816-4C63-6B2C-3758E7387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3D93B-E02E-F9D4-DE07-7D32702D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4419F-C5B5-4529-FB2B-25DAF56B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CE19F-C4B9-890E-A9C6-8C6B6911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8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A12AB-5717-6472-173D-3ADFFC4F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EFBD6-522B-B814-C54F-33326CE7E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D7906-682C-C708-B842-571D07EB5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FC5C-AC96-4291-92A0-1FF45B64BCA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FE96F-1774-829E-296A-06FCDC5D1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42F3B-D9A0-E104-9D5D-4D4E9D25F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20E6D-EA49-45DB-AD50-F4D9A1BAF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1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5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ssaquahwa.gov/3281/Homeless-Outreach-Progra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hyperlink" Target="mailto:caelannw@issaquahwa.gov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onican@issaquahwa.gov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9D96-CE6C-4AA8-ACC2-FCA06E2FD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2743200"/>
            <a:ext cx="7467600" cy="1752600"/>
          </a:xfrm>
        </p:spPr>
        <p:txBody>
          <a:bodyPr>
            <a:normAutofit fontScale="90000"/>
          </a:bodyPr>
          <a:lstStyle/>
          <a:p>
            <a:br>
              <a:rPr lang="en-US" sz="4400" b="1"/>
            </a:br>
            <a:br>
              <a:rPr lang="en-US" sz="4400" b="1"/>
            </a:br>
            <a:br>
              <a:rPr lang="en-US" sz="4400" b="1"/>
            </a:br>
            <a:r>
              <a:rPr lang="en-US" sz="4400" b="1"/>
              <a:t>Behavioral Health and Homeless Outreach Program </a:t>
            </a:r>
            <a:br>
              <a:rPr lang="en-US" sz="3600"/>
            </a:br>
            <a:endParaRPr lang="en-US" sz="3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81C94-86EF-47E2-95BF-0B1B33E7A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4100" y="4572000"/>
            <a:ext cx="7581900" cy="1676400"/>
          </a:xfrm>
        </p:spPr>
        <p:txBody>
          <a:bodyPr>
            <a:noAutofit/>
          </a:bodyPr>
          <a:lstStyle/>
          <a:p>
            <a:r>
              <a:rPr lang="en-US" sz="1800" cap="none" spc="0">
                <a:solidFill>
                  <a:schemeClr val="tx1"/>
                </a:solidFill>
                <a:latin typeface="+mn-lt"/>
              </a:rPr>
              <a:t>Caelann Wood, Behavioral Health Coordinator</a:t>
            </a:r>
          </a:p>
          <a:p>
            <a:r>
              <a:rPr lang="en-US" sz="1800" cap="none" spc="0">
                <a:solidFill>
                  <a:schemeClr val="tx1"/>
                </a:solidFill>
                <a:latin typeface="+mn-lt"/>
              </a:rPr>
              <a:t>Monica Negrila, Human Services Manager</a:t>
            </a:r>
          </a:p>
        </p:txBody>
      </p:sp>
    </p:spTree>
    <p:extLst>
      <p:ext uri="{BB962C8B-B14F-4D97-AF65-F5344CB8AC3E}">
        <p14:creationId xmlns:p14="http://schemas.microsoft.com/office/powerpoint/2010/main" val="418268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3F21-B77D-F16E-10CF-862FC45C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Background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2571BAE-EFF8-DCEC-EC38-18BB045188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6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77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04B5-CA6E-21DD-A3A4-29191181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/>
              <a:t>Program Overview</a:t>
            </a:r>
            <a:endParaRPr lang="en-US" b="1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56E6EE-6731-2D12-BBA5-D2210EA42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857714"/>
              </p:ext>
            </p:extLst>
          </p:nvPr>
        </p:nvGraphicFramePr>
        <p:xfrm>
          <a:off x="1151140" y="1910179"/>
          <a:ext cx="6590188" cy="3958764"/>
        </p:xfrm>
        <a:graphic>
          <a:graphicData uri="http://schemas.openxmlformats.org/drawingml/2006/table">
            <a:tbl>
              <a:tblPr firstRow="1" bandRow="1"/>
              <a:tblGrid>
                <a:gridCol w="1802487">
                  <a:extLst>
                    <a:ext uri="{9D8B030D-6E8A-4147-A177-3AD203B41FA5}">
                      <a16:colId xmlns:a16="http://schemas.microsoft.com/office/drawing/2014/main" val="4253851911"/>
                    </a:ext>
                  </a:extLst>
                </a:gridCol>
                <a:gridCol w="4787701">
                  <a:extLst>
                    <a:ext uri="{9D8B030D-6E8A-4147-A177-3AD203B41FA5}">
                      <a16:colId xmlns:a16="http://schemas.microsoft.com/office/drawing/2014/main" val="385779368"/>
                    </a:ext>
                  </a:extLst>
                </a:gridCol>
              </a:tblGrid>
              <a:tr h="413394">
                <a:tc gridSpan="2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 Behavioral Health Program is a coordinated effort between the Human Services Division and the Police Department.</a:t>
                      </a:r>
                      <a:endParaRPr lang="en-US" sz="1500" b="1">
                        <a:solidFill>
                          <a:schemeClr val="bg1"/>
                        </a:solidFill>
                      </a:endParaRPr>
                    </a:p>
                  </a:txBody>
                  <a:tcPr marL="11003" marR="11003" marT="11003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Updates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06" marR="13406" marT="13406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18009"/>
                  </a:ext>
                </a:extLst>
              </a:tr>
              <a:tr h="108215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Goals</a:t>
                      </a:r>
                    </a:p>
                  </a:txBody>
                  <a:tcPr marL="11003" marR="11003" marT="11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>
                          <a:effectLst/>
                          <a:latin typeface="+mn-lt"/>
                          <a:ea typeface="Calibri" panose="020F0502020204030204" pitchFamily="34" charset="0"/>
                        </a:rPr>
                        <a:t>Support the work of the Police Department with cases involving behavioral health crises, </a:t>
                      </a: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>
                          <a:effectLst/>
                          <a:latin typeface="+mn-lt"/>
                          <a:ea typeface="Calibri" panose="020F0502020204030204" pitchFamily="34" charset="0"/>
                        </a:rPr>
                        <a:t>Divert clients from the Criminal Justice System by decreasing the numbe</a:t>
                      </a:r>
                      <a:r>
                        <a:rPr lang="en-US" sz="1300">
                          <a:latin typeface="+mn-lt"/>
                          <a:ea typeface="Calibri" panose="020F0502020204030204" pitchFamily="34" charset="0"/>
                        </a:rPr>
                        <a:t>r of repeat calls in need of </a:t>
                      </a:r>
                      <a:r>
                        <a:rPr lang="en-US" sz="1300">
                          <a:effectLst/>
                          <a:latin typeface="+mn-lt"/>
                          <a:ea typeface="Calibri" panose="020F0502020204030204" pitchFamily="34" charset="0"/>
                        </a:rPr>
                        <a:t>behavioral health services. </a:t>
                      </a:r>
                      <a:endParaRPr lang="en-US" sz="1300">
                        <a:latin typeface="+mn-lt"/>
                        <a:ea typeface="MS Mincho" panose="02020609040205080304" pitchFamily="49" charset="-128"/>
                        <a:cs typeface="Calibri Light"/>
                      </a:endParaRP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>
                          <a:effectLst/>
                          <a:latin typeface="+mn-lt"/>
                          <a:ea typeface="Calibri" panose="020F0502020204030204" pitchFamily="34" charset="0"/>
                        </a:rPr>
                        <a:t>Help residents access mental health and/or substance use services along with related support services including long term support, transportation, health insurance, basic needs, vocational and educational services.</a:t>
                      </a:r>
                    </a:p>
                  </a:txBody>
                  <a:tcPr marL="11003" marR="11003" marT="11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569719"/>
                  </a:ext>
                </a:extLst>
              </a:tr>
              <a:tr h="4747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Program Launch</a:t>
                      </a:r>
                    </a:p>
                  </a:txBody>
                  <a:tcPr marL="11003" marR="11003" marT="11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>
                          <a:effectLst/>
                          <a:latin typeface="+mn-lt"/>
                          <a:ea typeface="Calibri" panose="020F0502020204030204" pitchFamily="34" charset="0"/>
                        </a:rPr>
                        <a:t>Launched in June of 2021, program participation is voluntary and free of charge. </a:t>
                      </a:r>
                      <a:endParaRPr lang="en-US" sz="1300">
                        <a:latin typeface="+mn-lt"/>
                      </a:endParaRPr>
                    </a:p>
                  </a:txBody>
                  <a:tcPr marL="11003" marR="11003" marT="11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453510"/>
                  </a:ext>
                </a:extLst>
              </a:tr>
              <a:tr h="350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Referral Sources</a:t>
                      </a:r>
                      <a:endParaRPr lang="en-US" sz="1200" b="1" i="0" u="none" strike="noStrike">
                        <a:effectLst/>
                        <a:latin typeface="+mn-lt"/>
                      </a:endParaRPr>
                    </a:p>
                  </a:txBody>
                  <a:tcPr marL="11003" marR="11003" marT="11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Police, Jail, Municipal Court, City Departments</a:t>
                      </a:r>
                    </a:p>
                    <a:p>
                      <a:pPr marL="285750" indent="-28575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referrals have been paused due to staff capacity </a:t>
                      </a:r>
                    </a:p>
                  </a:txBody>
                  <a:tcPr marL="11003" marR="11003" marT="11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55235"/>
                  </a:ext>
                </a:extLst>
              </a:tr>
              <a:tr h="46864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Referrals</a:t>
                      </a:r>
                      <a:endParaRPr lang="en-US" sz="1200" b="1" i="0" u="none" strike="noStrike">
                        <a:effectLst/>
                        <a:latin typeface="+mn-lt"/>
                      </a:endParaRPr>
                    </a:p>
                  </a:txBody>
                  <a:tcPr marL="11003" marR="11003" marT="11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 unduplicated referrals </a:t>
                      </a:r>
                    </a:p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0" i="0" u="none" strike="noStrike">
                        <a:effectLst/>
                        <a:latin typeface="+mn-lt"/>
                      </a:endParaRPr>
                    </a:p>
                  </a:txBody>
                  <a:tcPr marL="11003" marR="11003" marT="11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710498"/>
                  </a:ext>
                </a:extLst>
              </a:tr>
              <a:tr h="35024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Metrics</a:t>
                      </a:r>
                      <a:endParaRPr lang="en-US" sz="1200" b="1" i="0" u="none" strike="noStrike">
                        <a:effectLst/>
                        <a:latin typeface="+mn-lt"/>
                      </a:endParaRPr>
                    </a:p>
                  </a:txBody>
                  <a:tcPr marL="11003" marR="11003" marT="11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Homeless Outreach Dashboard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Launched in April; </a:t>
                      </a:r>
                    </a:p>
                    <a:p>
                      <a:pPr marL="285750" indent="-28575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Behavioral Health Dashboard in progress</a:t>
                      </a:r>
                      <a:endParaRPr lang="en-US" sz="1300" b="0" i="0" u="none" strike="noStrike">
                        <a:effectLst/>
                        <a:latin typeface="+mn-lt"/>
                      </a:endParaRPr>
                    </a:p>
                  </a:txBody>
                  <a:tcPr marL="11003" marR="11003" marT="11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847510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790F54F-00F8-A43A-2E9E-5E94F57F3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27" y="2855067"/>
            <a:ext cx="2486372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1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0350-80E6-E704-F345-87F82E6BB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C0385-32C9-791A-40E3-67414A67C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C62C855-9842-0512-FED7-8740ED5DE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9" y="268400"/>
            <a:ext cx="10024431" cy="6321199"/>
          </a:xfrm>
          <a:prstGeom prst="rect">
            <a:avLst/>
          </a:prstGeom>
        </p:spPr>
      </p:pic>
      <p:pic>
        <p:nvPicPr>
          <p:cNvPr id="8" name="Graphic 7" descr="Sleep with solid fill">
            <a:extLst>
              <a:ext uri="{FF2B5EF4-FFF2-40B4-BE49-F238E27FC236}">
                <a16:creationId xmlns:a16="http://schemas.microsoft.com/office/drawing/2014/main" id="{344D4F08-9890-A7C8-B842-0282E70B9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0008" y="1022513"/>
            <a:ext cx="388776" cy="388776"/>
          </a:xfrm>
          <a:prstGeom prst="rect">
            <a:avLst/>
          </a:prstGeom>
        </p:spPr>
      </p:pic>
      <p:pic>
        <p:nvPicPr>
          <p:cNvPr id="9" name="Graphic 8" descr="Sleep with solid fill">
            <a:extLst>
              <a:ext uri="{FF2B5EF4-FFF2-40B4-BE49-F238E27FC236}">
                <a16:creationId xmlns:a16="http://schemas.microsoft.com/office/drawing/2014/main" id="{F22250E5-0E75-3D25-BB0F-DF9526770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9224" y="3362229"/>
            <a:ext cx="388776" cy="388776"/>
          </a:xfrm>
          <a:prstGeom prst="rect">
            <a:avLst/>
          </a:prstGeom>
        </p:spPr>
      </p:pic>
      <p:pic>
        <p:nvPicPr>
          <p:cNvPr id="15" name="Graphic 14" descr="Employee badge with solid fill">
            <a:extLst>
              <a:ext uri="{FF2B5EF4-FFF2-40B4-BE49-F238E27FC236}">
                <a16:creationId xmlns:a16="http://schemas.microsoft.com/office/drawing/2014/main" id="{5C5955EB-6932-E060-89E6-DF3E6A866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1584" y="4725956"/>
            <a:ext cx="457200" cy="457200"/>
          </a:xfrm>
          <a:prstGeom prst="rect">
            <a:avLst/>
          </a:prstGeom>
        </p:spPr>
      </p:pic>
      <p:pic>
        <p:nvPicPr>
          <p:cNvPr id="16" name="Graphic 15" descr="Employee badge with solid fill">
            <a:extLst>
              <a:ext uri="{FF2B5EF4-FFF2-40B4-BE49-F238E27FC236}">
                <a16:creationId xmlns:a16="http://schemas.microsoft.com/office/drawing/2014/main" id="{890AEEEA-9250-8982-AE30-4B76D28AD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7618" y="4635759"/>
            <a:ext cx="457200" cy="457200"/>
          </a:xfrm>
          <a:prstGeom prst="rect">
            <a:avLst/>
          </a:prstGeom>
        </p:spPr>
      </p:pic>
      <p:pic>
        <p:nvPicPr>
          <p:cNvPr id="18" name="Graphic 17" descr="Stamp with solid fill">
            <a:extLst>
              <a:ext uri="{FF2B5EF4-FFF2-40B4-BE49-F238E27FC236}">
                <a16:creationId xmlns:a16="http://schemas.microsoft.com/office/drawing/2014/main" id="{DBFBDA8E-9A79-0019-B8A3-952EF2A2B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20008" y="5214258"/>
            <a:ext cx="388776" cy="388776"/>
          </a:xfrm>
          <a:prstGeom prst="rect">
            <a:avLst/>
          </a:prstGeom>
        </p:spPr>
      </p:pic>
      <p:pic>
        <p:nvPicPr>
          <p:cNvPr id="19" name="Graphic 18" descr="Stamp with solid fill">
            <a:extLst>
              <a:ext uri="{FF2B5EF4-FFF2-40B4-BE49-F238E27FC236}">
                <a16:creationId xmlns:a16="http://schemas.microsoft.com/office/drawing/2014/main" id="{2B143199-E1B1-ABF1-26C0-579F37D30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1061" y="781796"/>
            <a:ext cx="388776" cy="388776"/>
          </a:xfrm>
          <a:prstGeom prst="rect">
            <a:avLst/>
          </a:prstGeom>
        </p:spPr>
      </p:pic>
      <p:pic>
        <p:nvPicPr>
          <p:cNvPr id="21" name="Graphic 20" descr="Jail with solid fill">
            <a:extLst>
              <a:ext uri="{FF2B5EF4-FFF2-40B4-BE49-F238E27FC236}">
                <a16:creationId xmlns:a16="http://schemas.microsoft.com/office/drawing/2014/main" id="{D7617B85-3F92-B1F3-23B2-9107C39DBA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76005" y="3768040"/>
            <a:ext cx="388776" cy="388776"/>
          </a:xfrm>
          <a:prstGeom prst="rect">
            <a:avLst/>
          </a:prstGeom>
        </p:spPr>
      </p:pic>
      <p:pic>
        <p:nvPicPr>
          <p:cNvPr id="23" name="Graphic 22" descr="First aid kit with solid fill">
            <a:extLst>
              <a:ext uri="{FF2B5EF4-FFF2-40B4-BE49-F238E27FC236}">
                <a16:creationId xmlns:a16="http://schemas.microsoft.com/office/drawing/2014/main" id="{4EAC36F3-169F-D830-5122-1718F500BE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05955" y="2761960"/>
            <a:ext cx="388776" cy="388776"/>
          </a:xfrm>
          <a:prstGeom prst="rect">
            <a:avLst/>
          </a:prstGeom>
        </p:spPr>
      </p:pic>
      <p:pic>
        <p:nvPicPr>
          <p:cNvPr id="25" name="Graphic 24" descr="Apple with solid fill">
            <a:extLst>
              <a:ext uri="{FF2B5EF4-FFF2-40B4-BE49-F238E27FC236}">
                <a16:creationId xmlns:a16="http://schemas.microsoft.com/office/drawing/2014/main" id="{CBA96DFB-8141-53A4-6725-EBA6EC0504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01611" y="3272997"/>
            <a:ext cx="388776" cy="388776"/>
          </a:xfrm>
          <a:prstGeom prst="rect">
            <a:avLst/>
          </a:prstGeom>
        </p:spPr>
      </p:pic>
      <p:pic>
        <p:nvPicPr>
          <p:cNvPr id="27" name="Graphic 26" descr="Mental Health with solid fill">
            <a:extLst>
              <a:ext uri="{FF2B5EF4-FFF2-40B4-BE49-F238E27FC236}">
                <a16:creationId xmlns:a16="http://schemas.microsoft.com/office/drawing/2014/main" id="{03AA4D64-7C81-D42B-9F6F-6B212DD74F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0360" y="5029200"/>
            <a:ext cx="388776" cy="388776"/>
          </a:xfrm>
          <a:prstGeom prst="rect">
            <a:avLst/>
          </a:prstGeom>
        </p:spPr>
      </p:pic>
      <p:pic>
        <p:nvPicPr>
          <p:cNvPr id="28" name="Graphic 27" descr="Mental Health with solid fill">
            <a:extLst>
              <a:ext uri="{FF2B5EF4-FFF2-40B4-BE49-F238E27FC236}">
                <a16:creationId xmlns:a16="http://schemas.microsoft.com/office/drawing/2014/main" id="{F8D0EE9E-0B5C-D0BB-7D52-8C7AD2D85F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51584" y="1442391"/>
            <a:ext cx="388776" cy="3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1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94B211-B3E3-D453-BCCB-6604D3E9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2834641"/>
          </a:xfrm>
        </p:spPr>
        <p:txBody>
          <a:bodyPr/>
          <a:lstStyle/>
          <a:p>
            <a:r>
              <a:rPr lang="en-US"/>
              <a:t>Barriers to Behavioral Health Services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E1FBD32-75B6-D2AA-90E7-587E56BD6C58}"/>
              </a:ext>
            </a:extLst>
          </p:cNvPr>
          <p:cNvSpPr/>
          <p:nvPr/>
        </p:nvSpPr>
        <p:spPr>
          <a:xfrm>
            <a:off x="7298998" y="589029"/>
            <a:ext cx="3107184" cy="2991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Technology</a:t>
            </a:r>
          </a:p>
          <a:p>
            <a:pPr algn="ctr"/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/>
              <a:t>Phone/Computer Access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/>
              <a:t>Technology literacy</a:t>
            </a:r>
          </a:p>
          <a:p>
            <a:pPr marL="285750" indent="-285750" algn="ctr">
              <a:buFontTx/>
              <a:buChar char="-"/>
            </a:pPr>
            <a:endParaRPr lang="en-US"/>
          </a:p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D8E5A7D-F051-4406-E258-97B5430F7F6E}"/>
              </a:ext>
            </a:extLst>
          </p:cNvPr>
          <p:cNvSpPr/>
          <p:nvPr/>
        </p:nvSpPr>
        <p:spPr>
          <a:xfrm>
            <a:off x="6154001" y="3034831"/>
            <a:ext cx="3293171" cy="3166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/>
              <a:t>Staff Shortages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/>
              <a:t>Funding limitations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/>
              <a:t>Scheduling </a:t>
            </a:r>
          </a:p>
          <a:p>
            <a:pPr marL="285750" indent="-285750" algn="ctr">
              <a:buFontTx/>
              <a:buChar char="-"/>
            </a:pPr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209BB4F-D391-AB4E-0262-EBA2450F4760}"/>
              </a:ext>
            </a:extLst>
          </p:cNvPr>
          <p:cNvSpPr/>
          <p:nvPr/>
        </p:nvSpPr>
        <p:spPr>
          <a:xfrm>
            <a:off x="4634366" y="1211802"/>
            <a:ext cx="3107184" cy="2991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Transportation</a:t>
            </a:r>
          </a:p>
          <a:p>
            <a:pPr algn="ctr"/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/>
              <a:t>Majority of services are outside of Issaquah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/>
              <a:t>Lack of public transit or transportation services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453F7EC-2FD8-55A9-AB72-B1DDAA43EC94}"/>
              </a:ext>
            </a:extLst>
          </p:cNvPr>
          <p:cNvSpPr/>
          <p:nvPr/>
        </p:nvSpPr>
        <p:spPr>
          <a:xfrm>
            <a:off x="7298998" y="2479532"/>
            <a:ext cx="1037134" cy="10271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Aspiration with solid fill">
            <a:extLst>
              <a:ext uri="{FF2B5EF4-FFF2-40B4-BE49-F238E27FC236}">
                <a16:creationId xmlns:a16="http://schemas.microsoft.com/office/drawing/2014/main" id="{5F4EDAB4-541A-AF61-BD58-E30ACC604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1894" y="2572081"/>
            <a:ext cx="722199" cy="722199"/>
          </a:xfrm>
          <a:prstGeom prst="rect">
            <a:avLst/>
          </a:prstGeom>
        </p:spPr>
      </p:pic>
      <p:pic>
        <p:nvPicPr>
          <p:cNvPr id="20" name="Picture 19" descr="Yellow and orange electric plug">
            <a:extLst>
              <a:ext uri="{FF2B5EF4-FFF2-40B4-BE49-F238E27FC236}">
                <a16:creationId xmlns:a16="http://schemas.microsoft.com/office/drawing/2014/main" id="{DF63A633-0F98-07AC-E87E-0594DAC44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1" y="3663814"/>
            <a:ext cx="2863049" cy="19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8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E6D4A253-652B-4CB8-913F-247DA9CF5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93DDE-4850-1F82-E10F-A0A25200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344" y="634947"/>
            <a:ext cx="361596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Questions &amp; Discussion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7AB164F-5D83-4672-A334-AB772EB3F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5299" y="321734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Graphic 20" descr="House outline">
            <a:extLst>
              <a:ext uri="{FF2B5EF4-FFF2-40B4-BE49-F238E27FC236}">
                <a16:creationId xmlns:a16="http://schemas.microsoft.com/office/drawing/2014/main" id="{45FE469B-C090-DB50-4DA3-DCAD247B2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7753" y="981590"/>
            <a:ext cx="2088525" cy="208852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E9234AC-8D5E-426E-B92A-5D3100322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046" y="321733"/>
            <a:ext cx="1937955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FBF37C7-A709-4F3F-9366-2A4B6178F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54072" y="2085703"/>
            <a:ext cx="3086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E6D826B9-9966-4973-BD95-E66216147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5299" y="3879167"/>
            <a:ext cx="2293430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74A666-281C-4FC9-A810-AD760C8B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0441" y="2451015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Content Placeholder 6" descr="Chat">
            <a:extLst>
              <a:ext uri="{FF2B5EF4-FFF2-40B4-BE49-F238E27FC236}">
                <a16:creationId xmlns:a16="http://schemas.microsoft.com/office/drawing/2014/main" id="{D3C5C3D6-2B55-83A9-75DD-F8A0C0DAF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2565" y="3356742"/>
            <a:ext cx="1721311" cy="1721311"/>
          </a:xfrm>
          <a:prstGeom prst="rect">
            <a:avLst/>
          </a:prstGeom>
        </p:spPr>
      </p:pic>
      <p:sp>
        <p:nvSpPr>
          <p:cNvPr id="62" name="Content Placeholder 61">
            <a:extLst>
              <a:ext uri="{FF2B5EF4-FFF2-40B4-BE49-F238E27FC236}">
                <a16:creationId xmlns:a16="http://schemas.microsoft.com/office/drawing/2014/main" id="{91ABC3FC-7458-E3D5-3BFA-B8F25FCAE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344" y="2198914"/>
            <a:ext cx="361596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Monica Negrila </a:t>
            </a:r>
            <a:r>
              <a:rPr lang="en-US">
                <a:hlinkClick r:id="rId6"/>
              </a:rPr>
              <a:t>monican@issaquahwa.gov</a:t>
            </a:r>
            <a:endParaRPr lang="en-US"/>
          </a:p>
          <a:p>
            <a:pPr marL="0" indent="0">
              <a:buNone/>
            </a:pPr>
            <a:r>
              <a:rPr lang="en-US"/>
              <a:t>(425) 837-3416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Caelann Wood</a:t>
            </a:r>
          </a:p>
          <a:p>
            <a:pPr marL="0" indent="0">
              <a:buNone/>
            </a:pPr>
            <a:r>
              <a:rPr lang="en-US">
                <a:hlinkClick r:id="rId7"/>
              </a:rPr>
              <a:t>caelannw@issaquahwa.gov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(425) 301-2934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70A07A1-8551-4106-A383-56873AB86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EFE7D9-6F8F-4F8F-84BB-8F1A58C11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953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57A284F2F98479ADF15D43CCF7177" ma:contentTypeVersion="9" ma:contentTypeDescription="Create a new document." ma:contentTypeScope="" ma:versionID="aea23bc6879a93bc4c4636f4654e39aa">
  <xsd:schema xmlns:xsd="http://www.w3.org/2001/XMLSchema" xmlns:xs="http://www.w3.org/2001/XMLSchema" xmlns:p="http://schemas.microsoft.com/office/2006/metadata/properties" xmlns:ns2="3e5b5484-f1d4-4815-860d-bda570d2465e" xmlns:ns3="c6722168-81cc-44dd-947a-cb9471f77f04" targetNamespace="http://schemas.microsoft.com/office/2006/metadata/properties" ma:root="true" ma:fieldsID="c1ac598b1a602c5e4a8d5deac8d3eea0" ns2:_="" ns3:_="">
    <xsd:import namespace="3e5b5484-f1d4-4815-860d-bda570d2465e"/>
    <xsd:import namespace="c6722168-81cc-44dd-947a-cb9471f77f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b5484-f1d4-4815-860d-bda570d24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22168-81cc-44dd-947a-cb9471f77f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F02D18-2C57-4F41-9155-31A50F7C921C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c6722168-81cc-44dd-947a-cb9471f77f04"/>
    <ds:schemaRef ds:uri="http://schemas.microsoft.com/office/infopath/2007/PartnerControls"/>
    <ds:schemaRef ds:uri="3e5b5484-f1d4-4815-860d-bda570d2465e"/>
  </ds:schemaRefs>
</ds:datastoreItem>
</file>

<file path=customXml/itemProps2.xml><?xml version="1.0" encoding="utf-8"?>
<ds:datastoreItem xmlns:ds="http://schemas.openxmlformats.org/officeDocument/2006/customXml" ds:itemID="{686F050C-3234-4DA6-A83D-DF13BFC47D0F}">
  <ds:schemaRefs>
    <ds:schemaRef ds:uri="3e5b5484-f1d4-4815-860d-bda570d2465e"/>
    <ds:schemaRef ds:uri="c6722168-81cc-44dd-947a-cb9471f77f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CF1198-7C9A-456F-97FB-99F9D96882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Widescreen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Retrospect</vt:lpstr>
      <vt:lpstr>   Behavioral Health and Homeless Outreach Program  </vt:lpstr>
      <vt:lpstr>Background</vt:lpstr>
      <vt:lpstr>Program Overview</vt:lpstr>
      <vt:lpstr>PowerPoint Presentation</vt:lpstr>
      <vt:lpstr>Barriers to Behavioral Health Services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Behavioral Health and Homeless Outreach Program  </dc:title>
  <dc:creator>Caelann Wood</dc:creator>
  <cp:lastModifiedBy>Caelann Wood</cp:lastModifiedBy>
  <cp:revision>1</cp:revision>
  <dcterms:created xsi:type="dcterms:W3CDTF">2022-11-14T21:09:21Z</dcterms:created>
  <dcterms:modified xsi:type="dcterms:W3CDTF">2022-11-15T21:56:53Z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0x01010033757A284F2F98479ADF15D43CCF7177</vt:lpwstr>
  </property>
</Properties>
</file>