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91" r:id="rId6"/>
    <p:sldId id="270" r:id="rId7"/>
    <p:sldId id="265" r:id="rId8"/>
    <p:sldId id="283" r:id="rId9"/>
    <p:sldId id="284" r:id="rId10"/>
    <p:sldId id="292" r:id="rId11"/>
    <p:sldId id="285" r:id="rId12"/>
    <p:sldId id="286" r:id="rId13"/>
    <p:sldId id="293" r:id="rId14"/>
    <p:sldId id="294" r:id="rId15"/>
    <p:sldId id="276" r:id="rId16"/>
    <p:sldId id="287" r:id="rId17"/>
    <p:sldId id="288" r:id="rId18"/>
    <p:sldId id="289" r:id="rId19"/>
    <p:sldId id="290" r:id="rId20"/>
    <p:sldId id="26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05647-6926-4FC4-B403-90D458FE47AF}" v="4" dt="2021-08-17T18:42:03.111"/>
    <p1510:client id="{74EF4A55-3647-4A96-94CC-0FCFA71A03C2}" v="10" dt="2021-08-17T18:55:32.013"/>
    <p1510:client id="{8A2DBA0C-CEBF-4AB1-A644-5DE0D6AFDF1F}" v="3" dt="2021-08-16T23:12:05.426"/>
    <p1510:client id="{D04B2F8B-76E1-62E7-BE92-4EC76ABF19A6}" v="8" dt="2021-08-17T19:00:02.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102"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2CB13-848D-48A2-941A-6591643BDDE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239C7ED-9370-4EEB-BD5E-0148566724BE}">
      <dgm:prSet/>
      <dgm:spPr/>
      <dgm:t>
        <a:bodyPr/>
        <a:lstStyle/>
        <a:p>
          <a:r>
            <a:rPr lang="en-US" b="1"/>
            <a:t>Mission: </a:t>
          </a:r>
          <a:r>
            <a:rPr lang="en-US"/>
            <a:t>We remove barriers to health with relentless compassion so that no one faces illness and injustice alone</a:t>
          </a:r>
        </a:p>
      </dgm:t>
    </dgm:pt>
    <dgm:pt modelId="{6ECFE733-78FE-4BEA-A528-82BCEC56C660}" type="parTrans" cxnId="{1C8FBE29-3B4B-4F59-9626-A9781264CA46}">
      <dgm:prSet/>
      <dgm:spPr/>
      <dgm:t>
        <a:bodyPr/>
        <a:lstStyle/>
        <a:p>
          <a:endParaRPr lang="en-US"/>
        </a:p>
      </dgm:t>
    </dgm:pt>
    <dgm:pt modelId="{EFC4F119-933E-4059-935E-44659C2AA28B}" type="sibTrans" cxnId="{1C8FBE29-3B4B-4F59-9626-A9781264CA46}">
      <dgm:prSet/>
      <dgm:spPr/>
      <dgm:t>
        <a:bodyPr/>
        <a:lstStyle/>
        <a:p>
          <a:endParaRPr lang="en-US"/>
        </a:p>
      </dgm:t>
    </dgm:pt>
    <dgm:pt modelId="{7436BF00-89AA-4C2F-9357-A34874A88F7D}">
      <dgm:prSet/>
      <dgm:spPr/>
      <dgm:t>
        <a:bodyPr/>
        <a:lstStyle/>
        <a:p>
          <a:r>
            <a:rPr lang="en-US" b="1"/>
            <a:t>Legacy: </a:t>
          </a:r>
          <a:r>
            <a:rPr lang="en-US"/>
            <a:t>We have always fought for those living with HIV and we always will</a:t>
          </a:r>
        </a:p>
      </dgm:t>
    </dgm:pt>
    <dgm:pt modelId="{7442CEAF-CE26-490A-BE21-76FEB1D2A2EE}" type="parTrans" cxnId="{AA6F5E88-168E-4A53-B670-A158865A4773}">
      <dgm:prSet/>
      <dgm:spPr/>
      <dgm:t>
        <a:bodyPr/>
        <a:lstStyle/>
        <a:p>
          <a:endParaRPr lang="en-US"/>
        </a:p>
      </dgm:t>
    </dgm:pt>
    <dgm:pt modelId="{401B92F1-AE18-4EB0-93BE-D6B26A057D44}" type="sibTrans" cxnId="{AA6F5E88-168E-4A53-B670-A158865A4773}">
      <dgm:prSet/>
      <dgm:spPr/>
      <dgm:t>
        <a:bodyPr/>
        <a:lstStyle/>
        <a:p>
          <a:endParaRPr lang="en-US"/>
        </a:p>
      </dgm:t>
    </dgm:pt>
    <dgm:pt modelId="{466CCE06-10EB-419D-A499-51F487E6ECA2}">
      <dgm:prSet/>
      <dgm:spPr/>
      <dgm:t>
        <a:bodyPr/>
        <a:lstStyle/>
        <a:p>
          <a:r>
            <a:rPr lang="en-US" b="1"/>
            <a:t>Vision: </a:t>
          </a:r>
          <a:r>
            <a:rPr lang="en-US"/>
            <a:t>Health For All</a:t>
          </a:r>
        </a:p>
      </dgm:t>
    </dgm:pt>
    <dgm:pt modelId="{1CA86486-8073-47F2-ADF1-2AA248549C9D}" type="parTrans" cxnId="{638FDCAF-6AB8-4A08-AD76-E9B7B20B8D94}">
      <dgm:prSet/>
      <dgm:spPr/>
      <dgm:t>
        <a:bodyPr/>
        <a:lstStyle/>
        <a:p>
          <a:endParaRPr lang="en-US"/>
        </a:p>
      </dgm:t>
    </dgm:pt>
    <dgm:pt modelId="{FC79C49F-DFFD-427F-B983-E93705F51AF0}" type="sibTrans" cxnId="{638FDCAF-6AB8-4A08-AD76-E9B7B20B8D94}">
      <dgm:prSet/>
      <dgm:spPr/>
      <dgm:t>
        <a:bodyPr/>
        <a:lstStyle/>
        <a:p>
          <a:endParaRPr lang="en-US"/>
        </a:p>
      </dgm:t>
    </dgm:pt>
    <dgm:pt modelId="{1A88483E-8EA0-4137-99D9-9C896AA4D7F2}" type="pres">
      <dgm:prSet presAssocID="{69D2CB13-848D-48A2-941A-6591643BDDE6}" presName="linear" presStyleCnt="0">
        <dgm:presLayoutVars>
          <dgm:animLvl val="lvl"/>
          <dgm:resizeHandles val="exact"/>
        </dgm:presLayoutVars>
      </dgm:prSet>
      <dgm:spPr/>
    </dgm:pt>
    <dgm:pt modelId="{22672C9F-917C-44CA-A870-A29C1159CFEA}" type="pres">
      <dgm:prSet presAssocID="{B239C7ED-9370-4EEB-BD5E-0148566724BE}" presName="parentText" presStyleLbl="node1" presStyleIdx="0" presStyleCnt="3">
        <dgm:presLayoutVars>
          <dgm:chMax val="0"/>
          <dgm:bulletEnabled val="1"/>
        </dgm:presLayoutVars>
      </dgm:prSet>
      <dgm:spPr/>
    </dgm:pt>
    <dgm:pt modelId="{1FEC21CA-0564-45A0-925D-D09ADA8FFF21}" type="pres">
      <dgm:prSet presAssocID="{EFC4F119-933E-4059-935E-44659C2AA28B}" presName="spacer" presStyleCnt="0"/>
      <dgm:spPr/>
    </dgm:pt>
    <dgm:pt modelId="{9B9AFE6C-B666-4A71-980B-1DE8FF445B32}" type="pres">
      <dgm:prSet presAssocID="{7436BF00-89AA-4C2F-9357-A34874A88F7D}" presName="parentText" presStyleLbl="node1" presStyleIdx="1" presStyleCnt="3">
        <dgm:presLayoutVars>
          <dgm:chMax val="0"/>
          <dgm:bulletEnabled val="1"/>
        </dgm:presLayoutVars>
      </dgm:prSet>
      <dgm:spPr/>
    </dgm:pt>
    <dgm:pt modelId="{98DB5213-3BFC-4BAF-8F57-550376FF633E}" type="pres">
      <dgm:prSet presAssocID="{401B92F1-AE18-4EB0-93BE-D6B26A057D44}" presName="spacer" presStyleCnt="0"/>
      <dgm:spPr/>
    </dgm:pt>
    <dgm:pt modelId="{2B32058C-C09F-49F8-8BE4-3292F8607541}" type="pres">
      <dgm:prSet presAssocID="{466CCE06-10EB-419D-A499-51F487E6ECA2}" presName="parentText" presStyleLbl="node1" presStyleIdx="2" presStyleCnt="3">
        <dgm:presLayoutVars>
          <dgm:chMax val="0"/>
          <dgm:bulletEnabled val="1"/>
        </dgm:presLayoutVars>
      </dgm:prSet>
      <dgm:spPr/>
    </dgm:pt>
  </dgm:ptLst>
  <dgm:cxnLst>
    <dgm:cxn modelId="{3F60710B-DCF0-4BA1-A1F3-A13B77338E3A}" type="presOf" srcId="{466CCE06-10EB-419D-A499-51F487E6ECA2}" destId="{2B32058C-C09F-49F8-8BE4-3292F8607541}" srcOrd="0" destOrd="0" presId="urn:microsoft.com/office/officeart/2005/8/layout/vList2"/>
    <dgm:cxn modelId="{1C8FBE29-3B4B-4F59-9626-A9781264CA46}" srcId="{69D2CB13-848D-48A2-941A-6591643BDDE6}" destId="{B239C7ED-9370-4EEB-BD5E-0148566724BE}" srcOrd="0" destOrd="0" parTransId="{6ECFE733-78FE-4BEA-A528-82BCEC56C660}" sibTransId="{EFC4F119-933E-4059-935E-44659C2AA28B}"/>
    <dgm:cxn modelId="{1F6B9F45-186E-451B-BCD5-671920520536}" type="presOf" srcId="{B239C7ED-9370-4EEB-BD5E-0148566724BE}" destId="{22672C9F-917C-44CA-A870-A29C1159CFEA}" srcOrd="0" destOrd="0" presId="urn:microsoft.com/office/officeart/2005/8/layout/vList2"/>
    <dgm:cxn modelId="{AA6F5E88-168E-4A53-B670-A158865A4773}" srcId="{69D2CB13-848D-48A2-941A-6591643BDDE6}" destId="{7436BF00-89AA-4C2F-9357-A34874A88F7D}" srcOrd="1" destOrd="0" parTransId="{7442CEAF-CE26-490A-BE21-76FEB1D2A2EE}" sibTransId="{401B92F1-AE18-4EB0-93BE-D6B26A057D44}"/>
    <dgm:cxn modelId="{638FDCAF-6AB8-4A08-AD76-E9B7B20B8D94}" srcId="{69D2CB13-848D-48A2-941A-6591643BDDE6}" destId="{466CCE06-10EB-419D-A499-51F487E6ECA2}" srcOrd="2" destOrd="0" parTransId="{1CA86486-8073-47F2-ADF1-2AA248549C9D}" sibTransId="{FC79C49F-DFFD-427F-B983-E93705F51AF0}"/>
    <dgm:cxn modelId="{51388ADD-E0A4-4944-9D1F-4E28E1E70714}" type="presOf" srcId="{7436BF00-89AA-4C2F-9357-A34874A88F7D}" destId="{9B9AFE6C-B666-4A71-980B-1DE8FF445B32}" srcOrd="0" destOrd="0" presId="urn:microsoft.com/office/officeart/2005/8/layout/vList2"/>
    <dgm:cxn modelId="{DD3C81F8-10CD-4823-A6E9-F2B4CDC98E93}" type="presOf" srcId="{69D2CB13-848D-48A2-941A-6591643BDDE6}" destId="{1A88483E-8EA0-4137-99D9-9C896AA4D7F2}" srcOrd="0" destOrd="0" presId="urn:microsoft.com/office/officeart/2005/8/layout/vList2"/>
    <dgm:cxn modelId="{033009B9-70A9-4624-A16F-6526F26F6291}" type="presParOf" srcId="{1A88483E-8EA0-4137-99D9-9C896AA4D7F2}" destId="{22672C9F-917C-44CA-A870-A29C1159CFEA}" srcOrd="0" destOrd="0" presId="urn:microsoft.com/office/officeart/2005/8/layout/vList2"/>
    <dgm:cxn modelId="{8EE54C74-548D-4A37-BD2B-E251D3060E4C}" type="presParOf" srcId="{1A88483E-8EA0-4137-99D9-9C896AA4D7F2}" destId="{1FEC21CA-0564-45A0-925D-D09ADA8FFF21}" srcOrd="1" destOrd="0" presId="urn:microsoft.com/office/officeart/2005/8/layout/vList2"/>
    <dgm:cxn modelId="{2296934E-E97B-4216-9CF7-AE05AB09D946}" type="presParOf" srcId="{1A88483E-8EA0-4137-99D9-9C896AA4D7F2}" destId="{9B9AFE6C-B666-4A71-980B-1DE8FF445B32}" srcOrd="2" destOrd="0" presId="urn:microsoft.com/office/officeart/2005/8/layout/vList2"/>
    <dgm:cxn modelId="{2AC64FE4-1684-4446-884E-0FCF3DEA6430}" type="presParOf" srcId="{1A88483E-8EA0-4137-99D9-9C896AA4D7F2}" destId="{98DB5213-3BFC-4BAF-8F57-550376FF633E}" srcOrd="3" destOrd="0" presId="urn:microsoft.com/office/officeart/2005/8/layout/vList2"/>
    <dgm:cxn modelId="{EB59FE28-2712-4F31-8763-05D879BB4A54}" type="presParOf" srcId="{1A88483E-8EA0-4137-99D9-9C896AA4D7F2}" destId="{2B32058C-C09F-49F8-8BE4-3292F860754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70B9D1-CC20-4029-9710-7BE77515757E}" type="doc">
      <dgm:prSet loTypeId="urn:microsoft.com/office/officeart/2016/7/layout/ChevronBlockProcess" loCatId="process" qsTypeId="urn:microsoft.com/office/officeart/2005/8/quickstyle/simple4" qsCatId="simple" csTypeId="urn:microsoft.com/office/officeart/2005/8/colors/accent4_2" csCatId="accent4" phldr="1"/>
      <dgm:spPr/>
      <dgm:t>
        <a:bodyPr/>
        <a:lstStyle/>
        <a:p>
          <a:endParaRPr lang="en-US"/>
        </a:p>
      </dgm:t>
    </dgm:pt>
    <dgm:pt modelId="{C1314A64-01E8-4FA2-B09F-B4184C1C9868}">
      <dgm:prSet/>
      <dgm:spPr/>
      <dgm:t>
        <a:bodyPr/>
        <a:lstStyle/>
        <a:p>
          <a:r>
            <a:rPr lang="en-US" dirty="0"/>
            <a:t>Referral</a:t>
          </a:r>
        </a:p>
      </dgm:t>
    </dgm:pt>
    <dgm:pt modelId="{00AB1E37-F7A4-4626-B313-3BFE6DECD357}" type="parTrans" cxnId="{6FACDDD2-F683-4EC1-A889-170C70E9E0B1}">
      <dgm:prSet/>
      <dgm:spPr/>
      <dgm:t>
        <a:bodyPr/>
        <a:lstStyle/>
        <a:p>
          <a:endParaRPr lang="en-US"/>
        </a:p>
      </dgm:t>
    </dgm:pt>
    <dgm:pt modelId="{92404DA9-113D-4990-8C11-59B37E2938C9}" type="sibTrans" cxnId="{6FACDDD2-F683-4EC1-A889-170C70E9E0B1}">
      <dgm:prSet/>
      <dgm:spPr/>
      <dgm:t>
        <a:bodyPr/>
        <a:lstStyle/>
        <a:p>
          <a:endParaRPr lang="en-US"/>
        </a:p>
      </dgm:t>
    </dgm:pt>
    <dgm:pt modelId="{44020117-851D-4C6E-B23E-67F04827CA7A}">
      <dgm:prSet/>
      <dgm:spPr/>
      <dgm:t>
        <a:bodyPr/>
        <a:lstStyle/>
        <a:p>
          <a:pPr algn="l"/>
          <a:r>
            <a:rPr lang="en-US" dirty="0"/>
            <a:t>Submit an application via email, fax or paper</a:t>
          </a:r>
        </a:p>
        <a:p>
          <a:pPr algn="ctr"/>
          <a:r>
            <a:rPr lang="en-US" b="1" dirty="0"/>
            <a:t>-OR-</a:t>
          </a:r>
        </a:p>
        <a:p>
          <a:pPr algn="ctr"/>
          <a:endParaRPr lang="en-US" b="1" dirty="0"/>
        </a:p>
        <a:p>
          <a:pPr algn="l"/>
          <a:r>
            <a:rPr lang="en-US" dirty="0"/>
            <a:t>Call the Client Services phone line to complete an application over the phone</a:t>
          </a:r>
        </a:p>
      </dgm:t>
    </dgm:pt>
    <dgm:pt modelId="{BF628198-A1BB-413A-B16E-524E34BED8B1}" type="parTrans" cxnId="{EEAFF048-0863-47B1-A449-8B1C89642E1D}">
      <dgm:prSet/>
      <dgm:spPr/>
      <dgm:t>
        <a:bodyPr/>
        <a:lstStyle/>
        <a:p>
          <a:endParaRPr lang="en-US"/>
        </a:p>
      </dgm:t>
    </dgm:pt>
    <dgm:pt modelId="{9C459328-EA8F-46E5-87B2-D8B770942A87}" type="sibTrans" cxnId="{EEAFF048-0863-47B1-A449-8B1C89642E1D}">
      <dgm:prSet/>
      <dgm:spPr/>
      <dgm:t>
        <a:bodyPr/>
        <a:lstStyle/>
        <a:p>
          <a:endParaRPr lang="en-US"/>
        </a:p>
      </dgm:t>
    </dgm:pt>
    <dgm:pt modelId="{0B66ECAD-CA01-4695-A78D-889741EE4C9A}">
      <dgm:prSet/>
      <dgm:spPr/>
      <dgm:t>
        <a:bodyPr/>
        <a:lstStyle/>
        <a:p>
          <a:r>
            <a:rPr lang="en-US" dirty="0"/>
            <a:t>Intake and Enrollment</a:t>
          </a:r>
        </a:p>
      </dgm:t>
    </dgm:pt>
    <dgm:pt modelId="{A1A4B3A2-D2BF-4C2E-8147-6E537CB7AFCC}" type="parTrans" cxnId="{12E1088E-CD9A-494D-B151-CC56E2534625}">
      <dgm:prSet/>
      <dgm:spPr/>
      <dgm:t>
        <a:bodyPr/>
        <a:lstStyle/>
        <a:p>
          <a:endParaRPr lang="en-US"/>
        </a:p>
      </dgm:t>
    </dgm:pt>
    <dgm:pt modelId="{8749A85B-3AE2-470A-B972-35E89399A5AD}" type="sibTrans" cxnId="{12E1088E-CD9A-494D-B151-CC56E2534625}">
      <dgm:prSet/>
      <dgm:spPr/>
      <dgm:t>
        <a:bodyPr/>
        <a:lstStyle/>
        <a:p>
          <a:endParaRPr lang="en-US"/>
        </a:p>
      </dgm:t>
    </dgm:pt>
    <dgm:pt modelId="{4D05F762-D0F3-4C5B-8C69-7DF284F46283}">
      <dgm:prSet custT="1"/>
      <dgm:spPr/>
      <dgm:t>
        <a:bodyPr/>
        <a:lstStyle/>
        <a:p>
          <a:r>
            <a:rPr lang="en-US" sz="1300" dirty="0"/>
            <a:t>Client Services staff either complete the intake and enrollment immediately or call the client back to complete the intake and enrollment </a:t>
          </a:r>
          <a:endParaRPr lang="en-US" sz="1200" b="1" i="1" dirty="0"/>
        </a:p>
      </dgm:t>
    </dgm:pt>
    <dgm:pt modelId="{28CAFF2F-5238-4477-AAB4-085D0AE5ACFD}" type="parTrans" cxnId="{2EE82C20-61AB-4628-80A5-FB093D17D9FD}">
      <dgm:prSet/>
      <dgm:spPr/>
      <dgm:t>
        <a:bodyPr/>
        <a:lstStyle/>
        <a:p>
          <a:endParaRPr lang="en-US"/>
        </a:p>
      </dgm:t>
    </dgm:pt>
    <dgm:pt modelId="{D531AABE-16F7-452F-B038-B3A2B13A6DE7}" type="sibTrans" cxnId="{2EE82C20-61AB-4628-80A5-FB093D17D9FD}">
      <dgm:prSet/>
      <dgm:spPr/>
      <dgm:t>
        <a:bodyPr/>
        <a:lstStyle/>
        <a:p>
          <a:endParaRPr lang="en-US"/>
        </a:p>
      </dgm:t>
    </dgm:pt>
    <dgm:pt modelId="{7378E77C-A245-4EE1-97C7-29FAE6E37546}">
      <dgm:prSet/>
      <dgm:spPr/>
      <dgm:t>
        <a:bodyPr/>
        <a:lstStyle/>
        <a:p>
          <a:r>
            <a:rPr lang="en-US" dirty="0"/>
            <a:t>Nutrition Screening</a:t>
          </a:r>
        </a:p>
      </dgm:t>
    </dgm:pt>
    <dgm:pt modelId="{32BF7CB9-E108-4A30-B9EA-59A01833D78B}" type="parTrans" cxnId="{FA5FA294-37FB-42C7-AB10-D4D9E0997D3A}">
      <dgm:prSet/>
      <dgm:spPr/>
      <dgm:t>
        <a:bodyPr/>
        <a:lstStyle/>
        <a:p>
          <a:endParaRPr lang="en-US"/>
        </a:p>
      </dgm:t>
    </dgm:pt>
    <dgm:pt modelId="{837E007D-2C6F-4B82-B72B-CBD8E89239D2}" type="sibTrans" cxnId="{FA5FA294-37FB-42C7-AB10-D4D9E0997D3A}">
      <dgm:prSet/>
      <dgm:spPr/>
      <dgm:t>
        <a:bodyPr/>
        <a:lstStyle/>
        <a:p>
          <a:endParaRPr lang="en-US"/>
        </a:p>
      </dgm:t>
    </dgm:pt>
    <dgm:pt modelId="{F6286507-D744-45EE-8C52-5D02E202A83A}">
      <dgm:prSet/>
      <dgm:spPr/>
      <dgm:t>
        <a:bodyPr/>
        <a:lstStyle/>
        <a:p>
          <a:r>
            <a:rPr lang="en-US" dirty="0"/>
            <a:t>Enrollment includes a nutrition screening process in order to determine risk; referrals are prioritized accordingly by the nutrition team</a:t>
          </a:r>
        </a:p>
      </dgm:t>
    </dgm:pt>
    <dgm:pt modelId="{7C748A88-80BC-427E-9939-B79FC8837E31}" type="parTrans" cxnId="{6DD5DFEC-C769-4E64-8461-2459EA2BEAC1}">
      <dgm:prSet/>
      <dgm:spPr/>
      <dgm:t>
        <a:bodyPr/>
        <a:lstStyle/>
        <a:p>
          <a:endParaRPr lang="en-US"/>
        </a:p>
      </dgm:t>
    </dgm:pt>
    <dgm:pt modelId="{C83B5E50-20E4-4477-81C3-BEAA28A86E1E}" type="sibTrans" cxnId="{6DD5DFEC-C769-4E64-8461-2459EA2BEAC1}">
      <dgm:prSet/>
      <dgm:spPr/>
      <dgm:t>
        <a:bodyPr/>
        <a:lstStyle/>
        <a:p>
          <a:endParaRPr lang="en-US"/>
        </a:p>
      </dgm:t>
    </dgm:pt>
    <dgm:pt modelId="{3E6982AC-EB36-4074-82D7-42517F16B266}">
      <dgm:prSet/>
      <dgm:spPr/>
      <dgm:t>
        <a:bodyPr/>
        <a:lstStyle/>
        <a:p>
          <a:r>
            <a:rPr lang="en-US" dirty="0"/>
            <a:t>Nutrition Assessment</a:t>
          </a:r>
        </a:p>
      </dgm:t>
    </dgm:pt>
    <dgm:pt modelId="{612C9CF2-D5BE-4419-BF94-4FE99CA88C9F}" type="parTrans" cxnId="{F1151061-AE9C-45E0-ADF1-F9C84A2C3A4F}">
      <dgm:prSet/>
      <dgm:spPr/>
      <dgm:t>
        <a:bodyPr/>
        <a:lstStyle/>
        <a:p>
          <a:endParaRPr lang="en-US"/>
        </a:p>
      </dgm:t>
    </dgm:pt>
    <dgm:pt modelId="{B7464F2E-C35A-4AF8-9509-76E8BC1D501B}" type="sibTrans" cxnId="{F1151061-AE9C-45E0-ADF1-F9C84A2C3A4F}">
      <dgm:prSet/>
      <dgm:spPr/>
      <dgm:t>
        <a:bodyPr/>
        <a:lstStyle/>
        <a:p>
          <a:endParaRPr lang="en-US"/>
        </a:p>
      </dgm:t>
    </dgm:pt>
    <dgm:pt modelId="{796390DE-FA43-4D55-ADF9-8CE01FAD57CB}">
      <dgm:prSet/>
      <dgm:spPr/>
      <dgm:t>
        <a:bodyPr/>
        <a:lstStyle/>
        <a:p>
          <a:r>
            <a:rPr lang="en-US" dirty="0"/>
            <a:t>RDNs call clients to complete a comprehensive assessment over the phone and provide ongoing counseling as needed</a:t>
          </a:r>
        </a:p>
      </dgm:t>
    </dgm:pt>
    <dgm:pt modelId="{56FA9FFD-B6BD-4D67-B45C-1D630AA79765}" type="parTrans" cxnId="{C8E22A6A-DE57-4418-809C-70EDF304B7E5}">
      <dgm:prSet/>
      <dgm:spPr/>
      <dgm:t>
        <a:bodyPr/>
        <a:lstStyle/>
        <a:p>
          <a:endParaRPr lang="en-US"/>
        </a:p>
      </dgm:t>
    </dgm:pt>
    <dgm:pt modelId="{60BA0367-FD3B-4EF9-BE11-AB4F58011955}" type="sibTrans" cxnId="{C8E22A6A-DE57-4418-809C-70EDF304B7E5}">
      <dgm:prSet/>
      <dgm:spPr/>
      <dgm:t>
        <a:bodyPr/>
        <a:lstStyle/>
        <a:p>
          <a:endParaRPr lang="en-US"/>
        </a:p>
      </dgm:t>
    </dgm:pt>
    <dgm:pt modelId="{4EE479AE-5B87-4C5D-B6B7-4E268036A616}">
      <dgm:prSet/>
      <dgm:spPr/>
      <dgm:t>
        <a:bodyPr/>
        <a:lstStyle/>
        <a:p>
          <a:r>
            <a:rPr lang="en-US" dirty="0"/>
            <a:t>Annual Recertification</a:t>
          </a:r>
        </a:p>
      </dgm:t>
    </dgm:pt>
    <dgm:pt modelId="{2D3E01DD-82D4-4C6E-92AA-0316A4AD4F13}" type="parTrans" cxnId="{3052F7DB-A548-4D96-ACDF-850876335E16}">
      <dgm:prSet/>
      <dgm:spPr/>
      <dgm:t>
        <a:bodyPr/>
        <a:lstStyle/>
        <a:p>
          <a:endParaRPr lang="en-US"/>
        </a:p>
      </dgm:t>
    </dgm:pt>
    <dgm:pt modelId="{018B3297-302C-4C1B-B868-36314F4A3C68}" type="sibTrans" cxnId="{3052F7DB-A548-4D96-ACDF-850876335E16}">
      <dgm:prSet/>
      <dgm:spPr/>
      <dgm:t>
        <a:bodyPr/>
        <a:lstStyle/>
        <a:p>
          <a:endParaRPr lang="en-US"/>
        </a:p>
      </dgm:t>
    </dgm:pt>
    <dgm:pt modelId="{54D6DDB1-AF8A-4A78-9D62-ADC07D42767E}">
      <dgm:prSet/>
      <dgm:spPr/>
      <dgm:t>
        <a:bodyPr/>
        <a:lstStyle/>
        <a:p>
          <a:r>
            <a:rPr lang="en-US" dirty="0"/>
            <a:t>Clients information is reviewed annually</a:t>
          </a:r>
        </a:p>
      </dgm:t>
    </dgm:pt>
    <dgm:pt modelId="{4170F4AF-1C3C-4167-AFB4-1C3D95873652}" type="parTrans" cxnId="{C6214D6C-F087-4F9B-9BC0-FC007B327413}">
      <dgm:prSet/>
      <dgm:spPr/>
      <dgm:t>
        <a:bodyPr/>
        <a:lstStyle/>
        <a:p>
          <a:endParaRPr lang="en-US"/>
        </a:p>
      </dgm:t>
    </dgm:pt>
    <dgm:pt modelId="{2218E849-204E-425C-850E-758EDC0BE038}" type="sibTrans" cxnId="{C6214D6C-F087-4F9B-9BC0-FC007B327413}">
      <dgm:prSet/>
      <dgm:spPr/>
      <dgm:t>
        <a:bodyPr/>
        <a:lstStyle/>
        <a:p>
          <a:endParaRPr lang="en-US"/>
        </a:p>
      </dgm:t>
    </dgm:pt>
    <dgm:pt modelId="{B2C71AAB-DD80-4AE5-A8C4-0F91F53E3D0E}" type="pres">
      <dgm:prSet presAssocID="{7670B9D1-CC20-4029-9710-7BE77515757E}" presName="Name0" presStyleCnt="0">
        <dgm:presLayoutVars>
          <dgm:dir/>
          <dgm:animLvl val="lvl"/>
          <dgm:resizeHandles val="exact"/>
        </dgm:presLayoutVars>
      </dgm:prSet>
      <dgm:spPr/>
    </dgm:pt>
    <dgm:pt modelId="{3FA04E0F-2E91-4C6A-BD06-EAFDC84CC692}" type="pres">
      <dgm:prSet presAssocID="{C1314A64-01E8-4FA2-B09F-B4184C1C9868}" presName="composite" presStyleCnt="0"/>
      <dgm:spPr/>
    </dgm:pt>
    <dgm:pt modelId="{93C6857E-1F11-4CF5-AEDC-5981A62FE304}" type="pres">
      <dgm:prSet presAssocID="{C1314A64-01E8-4FA2-B09F-B4184C1C9868}" presName="parTx" presStyleLbl="alignNode1" presStyleIdx="0" presStyleCnt="5">
        <dgm:presLayoutVars>
          <dgm:chMax val="0"/>
          <dgm:chPref val="0"/>
        </dgm:presLayoutVars>
      </dgm:prSet>
      <dgm:spPr/>
    </dgm:pt>
    <dgm:pt modelId="{48F3BF67-939D-465D-BD30-A636040002B9}" type="pres">
      <dgm:prSet presAssocID="{C1314A64-01E8-4FA2-B09F-B4184C1C9868}" presName="desTx" presStyleLbl="alignAccFollowNode1" presStyleIdx="0" presStyleCnt="5">
        <dgm:presLayoutVars/>
      </dgm:prSet>
      <dgm:spPr/>
    </dgm:pt>
    <dgm:pt modelId="{44D541DC-F498-4344-BCCE-A6DEF0B25B73}" type="pres">
      <dgm:prSet presAssocID="{92404DA9-113D-4990-8C11-59B37E2938C9}" presName="space" presStyleCnt="0"/>
      <dgm:spPr/>
    </dgm:pt>
    <dgm:pt modelId="{8CC7C07C-1C06-42AB-8B2C-0E9DEEC753B6}" type="pres">
      <dgm:prSet presAssocID="{0B66ECAD-CA01-4695-A78D-889741EE4C9A}" presName="composite" presStyleCnt="0"/>
      <dgm:spPr/>
    </dgm:pt>
    <dgm:pt modelId="{0A7F810B-5F4E-425E-B290-A2FE04E14C78}" type="pres">
      <dgm:prSet presAssocID="{0B66ECAD-CA01-4695-A78D-889741EE4C9A}" presName="parTx" presStyleLbl="alignNode1" presStyleIdx="1" presStyleCnt="5">
        <dgm:presLayoutVars>
          <dgm:chMax val="0"/>
          <dgm:chPref val="0"/>
        </dgm:presLayoutVars>
      </dgm:prSet>
      <dgm:spPr/>
    </dgm:pt>
    <dgm:pt modelId="{EDAD8C98-E453-4568-9D02-CCC18CFB7720}" type="pres">
      <dgm:prSet presAssocID="{0B66ECAD-CA01-4695-A78D-889741EE4C9A}" presName="desTx" presStyleLbl="alignAccFollowNode1" presStyleIdx="1" presStyleCnt="5">
        <dgm:presLayoutVars/>
      </dgm:prSet>
      <dgm:spPr/>
    </dgm:pt>
    <dgm:pt modelId="{4B1D9070-96AD-409E-B341-7631F8674D49}" type="pres">
      <dgm:prSet presAssocID="{8749A85B-3AE2-470A-B972-35E89399A5AD}" presName="space" presStyleCnt="0"/>
      <dgm:spPr/>
    </dgm:pt>
    <dgm:pt modelId="{C3145E79-6B0D-43E8-8AA2-4351F3A0CEE3}" type="pres">
      <dgm:prSet presAssocID="{7378E77C-A245-4EE1-97C7-29FAE6E37546}" presName="composite" presStyleCnt="0"/>
      <dgm:spPr/>
    </dgm:pt>
    <dgm:pt modelId="{5774AC97-6A0A-4F1A-9123-E82E7A55CDA3}" type="pres">
      <dgm:prSet presAssocID="{7378E77C-A245-4EE1-97C7-29FAE6E37546}" presName="parTx" presStyleLbl="alignNode1" presStyleIdx="2" presStyleCnt="5">
        <dgm:presLayoutVars>
          <dgm:chMax val="0"/>
          <dgm:chPref val="0"/>
        </dgm:presLayoutVars>
      </dgm:prSet>
      <dgm:spPr/>
    </dgm:pt>
    <dgm:pt modelId="{10D691A5-8D58-43D9-895D-6E8258412DD1}" type="pres">
      <dgm:prSet presAssocID="{7378E77C-A245-4EE1-97C7-29FAE6E37546}" presName="desTx" presStyleLbl="alignAccFollowNode1" presStyleIdx="2" presStyleCnt="5">
        <dgm:presLayoutVars/>
      </dgm:prSet>
      <dgm:spPr/>
    </dgm:pt>
    <dgm:pt modelId="{A789C800-A941-4119-AF2F-117AFF6835A1}" type="pres">
      <dgm:prSet presAssocID="{837E007D-2C6F-4B82-B72B-CBD8E89239D2}" presName="space" presStyleCnt="0"/>
      <dgm:spPr/>
    </dgm:pt>
    <dgm:pt modelId="{22493967-ACCB-4485-8A78-B832BC803BE4}" type="pres">
      <dgm:prSet presAssocID="{3E6982AC-EB36-4074-82D7-42517F16B266}" presName="composite" presStyleCnt="0"/>
      <dgm:spPr/>
    </dgm:pt>
    <dgm:pt modelId="{74DE7F68-BA2E-4FBE-91F5-5BD0FFAD56BF}" type="pres">
      <dgm:prSet presAssocID="{3E6982AC-EB36-4074-82D7-42517F16B266}" presName="parTx" presStyleLbl="alignNode1" presStyleIdx="3" presStyleCnt="5">
        <dgm:presLayoutVars>
          <dgm:chMax val="0"/>
          <dgm:chPref val="0"/>
        </dgm:presLayoutVars>
      </dgm:prSet>
      <dgm:spPr/>
    </dgm:pt>
    <dgm:pt modelId="{BC61CC9A-93E3-4D33-8066-CF854DAC8452}" type="pres">
      <dgm:prSet presAssocID="{3E6982AC-EB36-4074-82D7-42517F16B266}" presName="desTx" presStyleLbl="alignAccFollowNode1" presStyleIdx="3" presStyleCnt="5">
        <dgm:presLayoutVars/>
      </dgm:prSet>
      <dgm:spPr/>
    </dgm:pt>
    <dgm:pt modelId="{9D611AD7-6452-440E-9AE6-EDE3F1C17408}" type="pres">
      <dgm:prSet presAssocID="{B7464F2E-C35A-4AF8-9509-76E8BC1D501B}" presName="space" presStyleCnt="0"/>
      <dgm:spPr/>
    </dgm:pt>
    <dgm:pt modelId="{E4E56C83-014D-45D1-9344-4B75CBE45214}" type="pres">
      <dgm:prSet presAssocID="{4EE479AE-5B87-4C5D-B6B7-4E268036A616}" presName="composite" presStyleCnt="0"/>
      <dgm:spPr/>
    </dgm:pt>
    <dgm:pt modelId="{DF10E7E1-5927-452B-8924-B0CA877B366E}" type="pres">
      <dgm:prSet presAssocID="{4EE479AE-5B87-4C5D-B6B7-4E268036A616}" presName="parTx" presStyleLbl="alignNode1" presStyleIdx="4" presStyleCnt="5">
        <dgm:presLayoutVars>
          <dgm:chMax val="0"/>
          <dgm:chPref val="0"/>
        </dgm:presLayoutVars>
      </dgm:prSet>
      <dgm:spPr/>
    </dgm:pt>
    <dgm:pt modelId="{8943931F-F4AF-4057-A054-EC6E2796CF7E}" type="pres">
      <dgm:prSet presAssocID="{4EE479AE-5B87-4C5D-B6B7-4E268036A616}" presName="desTx" presStyleLbl="alignAccFollowNode1" presStyleIdx="4" presStyleCnt="5">
        <dgm:presLayoutVars/>
      </dgm:prSet>
      <dgm:spPr/>
    </dgm:pt>
  </dgm:ptLst>
  <dgm:cxnLst>
    <dgm:cxn modelId="{7B41FC14-A3C0-42CB-A95B-D49F931E7C8F}" type="presOf" srcId="{4EE479AE-5B87-4C5D-B6B7-4E268036A616}" destId="{DF10E7E1-5927-452B-8924-B0CA877B366E}" srcOrd="0" destOrd="0" presId="urn:microsoft.com/office/officeart/2016/7/layout/ChevronBlockProcess"/>
    <dgm:cxn modelId="{F2B54B1A-163B-4D87-8207-4A4FC04A475B}" type="presOf" srcId="{F6286507-D744-45EE-8C52-5D02E202A83A}" destId="{10D691A5-8D58-43D9-895D-6E8258412DD1}" srcOrd="0" destOrd="0" presId="urn:microsoft.com/office/officeart/2016/7/layout/ChevronBlockProcess"/>
    <dgm:cxn modelId="{2EE82C20-61AB-4628-80A5-FB093D17D9FD}" srcId="{0B66ECAD-CA01-4695-A78D-889741EE4C9A}" destId="{4D05F762-D0F3-4C5B-8C69-7DF284F46283}" srcOrd="0" destOrd="0" parTransId="{28CAFF2F-5238-4477-AAB4-085D0AE5ACFD}" sibTransId="{D531AABE-16F7-452F-B038-B3A2B13A6DE7}"/>
    <dgm:cxn modelId="{48F19720-FBE8-438E-A3CD-36510AED5BD7}" type="presOf" srcId="{0B66ECAD-CA01-4695-A78D-889741EE4C9A}" destId="{0A7F810B-5F4E-425E-B290-A2FE04E14C78}" srcOrd="0" destOrd="0" presId="urn:microsoft.com/office/officeart/2016/7/layout/ChevronBlockProcess"/>
    <dgm:cxn modelId="{F1151061-AE9C-45E0-ADF1-F9C84A2C3A4F}" srcId="{7670B9D1-CC20-4029-9710-7BE77515757E}" destId="{3E6982AC-EB36-4074-82D7-42517F16B266}" srcOrd="3" destOrd="0" parTransId="{612C9CF2-D5BE-4419-BF94-4FE99CA88C9F}" sibTransId="{B7464F2E-C35A-4AF8-9509-76E8BC1D501B}"/>
    <dgm:cxn modelId="{EEAFF048-0863-47B1-A449-8B1C89642E1D}" srcId="{C1314A64-01E8-4FA2-B09F-B4184C1C9868}" destId="{44020117-851D-4C6E-B23E-67F04827CA7A}" srcOrd="0" destOrd="0" parTransId="{BF628198-A1BB-413A-B16E-524E34BED8B1}" sibTransId="{9C459328-EA8F-46E5-87B2-D8B770942A87}"/>
    <dgm:cxn modelId="{C8E22A6A-DE57-4418-809C-70EDF304B7E5}" srcId="{3E6982AC-EB36-4074-82D7-42517F16B266}" destId="{796390DE-FA43-4D55-ADF9-8CE01FAD57CB}" srcOrd="0" destOrd="0" parTransId="{56FA9FFD-B6BD-4D67-B45C-1D630AA79765}" sibTransId="{60BA0367-FD3B-4EF9-BE11-AB4F58011955}"/>
    <dgm:cxn modelId="{C6214D6C-F087-4F9B-9BC0-FC007B327413}" srcId="{4EE479AE-5B87-4C5D-B6B7-4E268036A616}" destId="{54D6DDB1-AF8A-4A78-9D62-ADC07D42767E}" srcOrd="0" destOrd="0" parTransId="{4170F4AF-1C3C-4167-AFB4-1C3D95873652}" sibTransId="{2218E849-204E-425C-850E-758EDC0BE038}"/>
    <dgm:cxn modelId="{2A1B5C7F-6657-4ADA-AB59-A9062F9BF578}" type="presOf" srcId="{54D6DDB1-AF8A-4A78-9D62-ADC07D42767E}" destId="{8943931F-F4AF-4057-A054-EC6E2796CF7E}" srcOrd="0" destOrd="0" presId="urn:microsoft.com/office/officeart/2016/7/layout/ChevronBlockProcess"/>
    <dgm:cxn modelId="{12E1088E-CD9A-494D-B151-CC56E2534625}" srcId="{7670B9D1-CC20-4029-9710-7BE77515757E}" destId="{0B66ECAD-CA01-4695-A78D-889741EE4C9A}" srcOrd="1" destOrd="0" parTransId="{A1A4B3A2-D2BF-4C2E-8147-6E537CB7AFCC}" sibTransId="{8749A85B-3AE2-470A-B972-35E89399A5AD}"/>
    <dgm:cxn modelId="{FA5FA294-37FB-42C7-AB10-D4D9E0997D3A}" srcId="{7670B9D1-CC20-4029-9710-7BE77515757E}" destId="{7378E77C-A245-4EE1-97C7-29FAE6E37546}" srcOrd="2" destOrd="0" parTransId="{32BF7CB9-E108-4A30-B9EA-59A01833D78B}" sibTransId="{837E007D-2C6F-4B82-B72B-CBD8E89239D2}"/>
    <dgm:cxn modelId="{76FEA4AD-25AA-4256-B208-FD74D4CC0B23}" type="presOf" srcId="{7378E77C-A245-4EE1-97C7-29FAE6E37546}" destId="{5774AC97-6A0A-4F1A-9123-E82E7A55CDA3}" srcOrd="0" destOrd="0" presId="urn:microsoft.com/office/officeart/2016/7/layout/ChevronBlockProcess"/>
    <dgm:cxn modelId="{B43953B0-508B-4535-A1FA-9C7B9E313968}" type="presOf" srcId="{C1314A64-01E8-4FA2-B09F-B4184C1C9868}" destId="{93C6857E-1F11-4CF5-AEDC-5981A62FE304}" srcOrd="0" destOrd="0" presId="urn:microsoft.com/office/officeart/2016/7/layout/ChevronBlockProcess"/>
    <dgm:cxn modelId="{F97ED6B4-F00B-4941-93F6-01665C98FEB5}" type="presOf" srcId="{3E6982AC-EB36-4074-82D7-42517F16B266}" destId="{74DE7F68-BA2E-4FBE-91F5-5BD0FFAD56BF}" srcOrd="0" destOrd="0" presId="urn:microsoft.com/office/officeart/2016/7/layout/ChevronBlockProcess"/>
    <dgm:cxn modelId="{3AC010B5-7539-4715-9AA5-50B829512E24}" type="presOf" srcId="{796390DE-FA43-4D55-ADF9-8CE01FAD57CB}" destId="{BC61CC9A-93E3-4D33-8066-CF854DAC8452}" srcOrd="0" destOrd="0" presId="urn:microsoft.com/office/officeart/2016/7/layout/ChevronBlockProcess"/>
    <dgm:cxn modelId="{0AEE68D0-A01D-4AB0-9F04-DEE4681EDFB9}" type="presOf" srcId="{7670B9D1-CC20-4029-9710-7BE77515757E}" destId="{B2C71AAB-DD80-4AE5-A8C4-0F91F53E3D0E}" srcOrd="0" destOrd="0" presId="urn:microsoft.com/office/officeart/2016/7/layout/ChevronBlockProcess"/>
    <dgm:cxn modelId="{6FACDDD2-F683-4EC1-A889-170C70E9E0B1}" srcId="{7670B9D1-CC20-4029-9710-7BE77515757E}" destId="{C1314A64-01E8-4FA2-B09F-B4184C1C9868}" srcOrd="0" destOrd="0" parTransId="{00AB1E37-F7A4-4626-B313-3BFE6DECD357}" sibTransId="{92404DA9-113D-4990-8C11-59B37E2938C9}"/>
    <dgm:cxn modelId="{3052F7DB-A548-4D96-ACDF-850876335E16}" srcId="{7670B9D1-CC20-4029-9710-7BE77515757E}" destId="{4EE479AE-5B87-4C5D-B6B7-4E268036A616}" srcOrd="4" destOrd="0" parTransId="{2D3E01DD-82D4-4C6E-92AA-0316A4AD4F13}" sibTransId="{018B3297-302C-4C1B-B868-36314F4A3C68}"/>
    <dgm:cxn modelId="{A16C51DE-BC8B-44D2-95BF-8749D53066A2}" type="presOf" srcId="{44020117-851D-4C6E-B23E-67F04827CA7A}" destId="{48F3BF67-939D-465D-BD30-A636040002B9}" srcOrd="0" destOrd="0" presId="urn:microsoft.com/office/officeart/2016/7/layout/ChevronBlockProcess"/>
    <dgm:cxn modelId="{6DD5DFEC-C769-4E64-8461-2459EA2BEAC1}" srcId="{7378E77C-A245-4EE1-97C7-29FAE6E37546}" destId="{F6286507-D744-45EE-8C52-5D02E202A83A}" srcOrd="0" destOrd="0" parTransId="{7C748A88-80BC-427E-9939-B79FC8837E31}" sibTransId="{C83B5E50-20E4-4477-81C3-BEAA28A86E1E}"/>
    <dgm:cxn modelId="{5FC8E3EF-6544-41A8-96C2-207EB20050E4}" type="presOf" srcId="{4D05F762-D0F3-4C5B-8C69-7DF284F46283}" destId="{EDAD8C98-E453-4568-9D02-CCC18CFB7720}" srcOrd="0" destOrd="0" presId="urn:microsoft.com/office/officeart/2016/7/layout/ChevronBlockProcess"/>
    <dgm:cxn modelId="{23D0C055-72A5-4B95-B258-794944D6B6AC}" type="presParOf" srcId="{B2C71AAB-DD80-4AE5-A8C4-0F91F53E3D0E}" destId="{3FA04E0F-2E91-4C6A-BD06-EAFDC84CC692}" srcOrd="0" destOrd="0" presId="urn:microsoft.com/office/officeart/2016/7/layout/ChevronBlockProcess"/>
    <dgm:cxn modelId="{2F5E7573-5FD1-4630-BF4E-FF34444DB071}" type="presParOf" srcId="{3FA04E0F-2E91-4C6A-BD06-EAFDC84CC692}" destId="{93C6857E-1F11-4CF5-AEDC-5981A62FE304}" srcOrd="0" destOrd="0" presId="urn:microsoft.com/office/officeart/2016/7/layout/ChevronBlockProcess"/>
    <dgm:cxn modelId="{A5CD1805-1F2D-4998-B552-988D9F17F713}" type="presParOf" srcId="{3FA04E0F-2E91-4C6A-BD06-EAFDC84CC692}" destId="{48F3BF67-939D-465D-BD30-A636040002B9}" srcOrd="1" destOrd="0" presId="urn:microsoft.com/office/officeart/2016/7/layout/ChevronBlockProcess"/>
    <dgm:cxn modelId="{AEA3ADFB-58B8-4438-8CD0-3A2F1FD2FE2D}" type="presParOf" srcId="{B2C71AAB-DD80-4AE5-A8C4-0F91F53E3D0E}" destId="{44D541DC-F498-4344-BCCE-A6DEF0B25B73}" srcOrd="1" destOrd="0" presId="urn:microsoft.com/office/officeart/2016/7/layout/ChevronBlockProcess"/>
    <dgm:cxn modelId="{EC113C78-3CA2-494A-9660-AF224779BD75}" type="presParOf" srcId="{B2C71AAB-DD80-4AE5-A8C4-0F91F53E3D0E}" destId="{8CC7C07C-1C06-42AB-8B2C-0E9DEEC753B6}" srcOrd="2" destOrd="0" presId="urn:microsoft.com/office/officeart/2016/7/layout/ChevronBlockProcess"/>
    <dgm:cxn modelId="{6D11E324-9FA8-4628-B3BF-CF0BDDE87700}" type="presParOf" srcId="{8CC7C07C-1C06-42AB-8B2C-0E9DEEC753B6}" destId="{0A7F810B-5F4E-425E-B290-A2FE04E14C78}" srcOrd="0" destOrd="0" presId="urn:microsoft.com/office/officeart/2016/7/layout/ChevronBlockProcess"/>
    <dgm:cxn modelId="{D8F628E0-27F3-46E5-93A3-A19071FFF58A}" type="presParOf" srcId="{8CC7C07C-1C06-42AB-8B2C-0E9DEEC753B6}" destId="{EDAD8C98-E453-4568-9D02-CCC18CFB7720}" srcOrd="1" destOrd="0" presId="urn:microsoft.com/office/officeart/2016/7/layout/ChevronBlockProcess"/>
    <dgm:cxn modelId="{6FFF30CD-26C6-4A29-8BCA-40490F74FD59}" type="presParOf" srcId="{B2C71AAB-DD80-4AE5-A8C4-0F91F53E3D0E}" destId="{4B1D9070-96AD-409E-B341-7631F8674D49}" srcOrd="3" destOrd="0" presId="urn:microsoft.com/office/officeart/2016/7/layout/ChevronBlockProcess"/>
    <dgm:cxn modelId="{3C8A140B-B71E-43F6-B83F-F7B61E09AC93}" type="presParOf" srcId="{B2C71AAB-DD80-4AE5-A8C4-0F91F53E3D0E}" destId="{C3145E79-6B0D-43E8-8AA2-4351F3A0CEE3}" srcOrd="4" destOrd="0" presId="urn:microsoft.com/office/officeart/2016/7/layout/ChevronBlockProcess"/>
    <dgm:cxn modelId="{673265F7-6CDA-43F6-AB88-E2A890F4DE55}" type="presParOf" srcId="{C3145E79-6B0D-43E8-8AA2-4351F3A0CEE3}" destId="{5774AC97-6A0A-4F1A-9123-E82E7A55CDA3}" srcOrd="0" destOrd="0" presId="urn:microsoft.com/office/officeart/2016/7/layout/ChevronBlockProcess"/>
    <dgm:cxn modelId="{A68D7123-C03C-4596-AA74-035AB5CD89EF}" type="presParOf" srcId="{C3145E79-6B0D-43E8-8AA2-4351F3A0CEE3}" destId="{10D691A5-8D58-43D9-895D-6E8258412DD1}" srcOrd="1" destOrd="0" presId="urn:microsoft.com/office/officeart/2016/7/layout/ChevronBlockProcess"/>
    <dgm:cxn modelId="{D902C4C8-388D-45B5-B709-BC10652EDCF6}" type="presParOf" srcId="{B2C71AAB-DD80-4AE5-A8C4-0F91F53E3D0E}" destId="{A789C800-A941-4119-AF2F-117AFF6835A1}" srcOrd="5" destOrd="0" presId="urn:microsoft.com/office/officeart/2016/7/layout/ChevronBlockProcess"/>
    <dgm:cxn modelId="{C9570E95-F0CE-4005-BAC3-432519AA9319}" type="presParOf" srcId="{B2C71AAB-DD80-4AE5-A8C4-0F91F53E3D0E}" destId="{22493967-ACCB-4485-8A78-B832BC803BE4}" srcOrd="6" destOrd="0" presId="urn:microsoft.com/office/officeart/2016/7/layout/ChevronBlockProcess"/>
    <dgm:cxn modelId="{4DDA0482-60C4-47EE-AE5B-519357EB4D09}" type="presParOf" srcId="{22493967-ACCB-4485-8A78-B832BC803BE4}" destId="{74DE7F68-BA2E-4FBE-91F5-5BD0FFAD56BF}" srcOrd="0" destOrd="0" presId="urn:microsoft.com/office/officeart/2016/7/layout/ChevronBlockProcess"/>
    <dgm:cxn modelId="{23652FE1-B8A5-462B-8B4F-D0B3DF9240DB}" type="presParOf" srcId="{22493967-ACCB-4485-8A78-B832BC803BE4}" destId="{BC61CC9A-93E3-4D33-8066-CF854DAC8452}" srcOrd="1" destOrd="0" presId="urn:microsoft.com/office/officeart/2016/7/layout/ChevronBlockProcess"/>
    <dgm:cxn modelId="{F9F0F32B-D9FD-44BE-B171-4130D959E7DC}" type="presParOf" srcId="{B2C71AAB-DD80-4AE5-A8C4-0F91F53E3D0E}" destId="{9D611AD7-6452-440E-9AE6-EDE3F1C17408}" srcOrd="7" destOrd="0" presId="urn:microsoft.com/office/officeart/2016/7/layout/ChevronBlockProcess"/>
    <dgm:cxn modelId="{B42A48CE-28B0-494D-8181-379187F04E03}" type="presParOf" srcId="{B2C71AAB-DD80-4AE5-A8C4-0F91F53E3D0E}" destId="{E4E56C83-014D-45D1-9344-4B75CBE45214}" srcOrd="8" destOrd="0" presId="urn:microsoft.com/office/officeart/2016/7/layout/ChevronBlockProcess"/>
    <dgm:cxn modelId="{7517B27F-4E93-43CD-902A-9FB737732438}" type="presParOf" srcId="{E4E56C83-014D-45D1-9344-4B75CBE45214}" destId="{DF10E7E1-5927-452B-8924-B0CA877B366E}" srcOrd="0" destOrd="0" presId="urn:microsoft.com/office/officeart/2016/7/layout/ChevronBlockProcess"/>
    <dgm:cxn modelId="{D3D2E124-DCE9-48F7-9626-B584AF1A2A15}" type="presParOf" srcId="{E4E56C83-014D-45D1-9344-4B75CBE45214}" destId="{8943931F-F4AF-4057-A054-EC6E2796CF7E}"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72C9F-917C-44CA-A870-A29C1159CFEA}">
      <dsp:nvSpPr>
        <dsp:cNvPr id="0" name=""/>
        <dsp:cNvSpPr/>
      </dsp:nvSpPr>
      <dsp:spPr>
        <a:xfrm>
          <a:off x="0" y="272168"/>
          <a:ext cx="5913437" cy="131625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Mission: </a:t>
          </a:r>
          <a:r>
            <a:rPr lang="en-US" sz="2500" kern="1200"/>
            <a:t>We remove barriers to health with relentless compassion so that no one faces illness and injustice alone</a:t>
          </a:r>
        </a:p>
      </dsp:txBody>
      <dsp:txXfrm>
        <a:off x="64254" y="336422"/>
        <a:ext cx="5784929" cy="1187742"/>
      </dsp:txXfrm>
    </dsp:sp>
    <dsp:sp modelId="{9B9AFE6C-B666-4A71-980B-1DE8FF445B32}">
      <dsp:nvSpPr>
        <dsp:cNvPr id="0" name=""/>
        <dsp:cNvSpPr/>
      </dsp:nvSpPr>
      <dsp:spPr>
        <a:xfrm>
          <a:off x="0" y="1660418"/>
          <a:ext cx="5913437" cy="1316250"/>
        </a:xfrm>
        <a:prstGeom prst="roundRect">
          <a:avLst/>
        </a:prstGeom>
        <a:gradFill rotWithShape="0">
          <a:gsLst>
            <a:gs pos="0">
              <a:schemeClr val="accent2">
                <a:hueOff val="627170"/>
                <a:satOff val="-2782"/>
                <a:lumOff val="12941"/>
                <a:alphaOff val="0"/>
                <a:tint val="98000"/>
                <a:satMod val="110000"/>
                <a:lumMod val="104000"/>
              </a:schemeClr>
            </a:gs>
            <a:gs pos="69000">
              <a:schemeClr val="accent2">
                <a:hueOff val="627170"/>
                <a:satOff val="-2782"/>
                <a:lumOff val="12941"/>
                <a:alphaOff val="0"/>
                <a:shade val="88000"/>
                <a:satMod val="130000"/>
                <a:lumMod val="92000"/>
              </a:schemeClr>
            </a:gs>
            <a:gs pos="100000">
              <a:schemeClr val="accent2">
                <a:hueOff val="627170"/>
                <a:satOff val="-2782"/>
                <a:lumOff val="1294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Legacy: </a:t>
          </a:r>
          <a:r>
            <a:rPr lang="en-US" sz="2500" kern="1200"/>
            <a:t>We have always fought for those living with HIV and we always will</a:t>
          </a:r>
        </a:p>
      </dsp:txBody>
      <dsp:txXfrm>
        <a:off x="64254" y="1724672"/>
        <a:ext cx="5784929" cy="1187742"/>
      </dsp:txXfrm>
    </dsp:sp>
    <dsp:sp modelId="{2B32058C-C09F-49F8-8BE4-3292F8607541}">
      <dsp:nvSpPr>
        <dsp:cNvPr id="0" name=""/>
        <dsp:cNvSpPr/>
      </dsp:nvSpPr>
      <dsp:spPr>
        <a:xfrm>
          <a:off x="0" y="3048669"/>
          <a:ext cx="5913437" cy="1316250"/>
        </a:xfrm>
        <a:prstGeom prst="roundRect">
          <a:avLst/>
        </a:prstGeom>
        <a:gradFill rotWithShape="0">
          <a:gsLst>
            <a:gs pos="0">
              <a:schemeClr val="accent2">
                <a:hueOff val="1254339"/>
                <a:satOff val="-5565"/>
                <a:lumOff val="25882"/>
                <a:alphaOff val="0"/>
                <a:tint val="98000"/>
                <a:satMod val="110000"/>
                <a:lumMod val="104000"/>
              </a:schemeClr>
            </a:gs>
            <a:gs pos="69000">
              <a:schemeClr val="accent2">
                <a:hueOff val="1254339"/>
                <a:satOff val="-5565"/>
                <a:lumOff val="25882"/>
                <a:alphaOff val="0"/>
                <a:shade val="88000"/>
                <a:satMod val="130000"/>
                <a:lumMod val="92000"/>
              </a:schemeClr>
            </a:gs>
            <a:gs pos="100000">
              <a:schemeClr val="accent2">
                <a:hueOff val="1254339"/>
                <a:satOff val="-5565"/>
                <a:lumOff val="2588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Vision: </a:t>
          </a:r>
          <a:r>
            <a:rPr lang="en-US" sz="2500" kern="1200"/>
            <a:t>Health For All</a:t>
          </a:r>
        </a:p>
      </dsp:txBody>
      <dsp:txXfrm>
        <a:off x="64254" y="3112923"/>
        <a:ext cx="5784929" cy="1187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6857E-1F11-4CF5-AEDC-5981A62FE304}">
      <dsp:nvSpPr>
        <dsp:cNvPr id="0" name=""/>
        <dsp:cNvSpPr/>
      </dsp:nvSpPr>
      <dsp:spPr>
        <a:xfrm>
          <a:off x="8109" y="268928"/>
          <a:ext cx="1956011" cy="586803"/>
        </a:xfrm>
        <a:prstGeom prst="chevron">
          <a:avLst>
            <a:gd name="adj" fmla="val 3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2454" tIns="72454" rIns="72454" bIns="72454" numCol="1" spcCol="1270" anchor="ctr" anchorCtr="0">
          <a:noAutofit/>
        </a:bodyPr>
        <a:lstStyle/>
        <a:p>
          <a:pPr marL="0" lvl="0" indent="0" algn="ctr" defTabSz="711200">
            <a:lnSpc>
              <a:spcPct val="90000"/>
            </a:lnSpc>
            <a:spcBef>
              <a:spcPct val="0"/>
            </a:spcBef>
            <a:spcAft>
              <a:spcPct val="35000"/>
            </a:spcAft>
            <a:buNone/>
          </a:pPr>
          <a:r>
            <a:rPr lang="en-US" sz="1600" kern="1200" dirty="0"/>
            <a:t>Referral</a:t>
          </a:r>
        </a:p>
      </dsp:txBody>
      <dsp:txXfrm>
        <a:off x="184150" y="268928"/>
        <a:ext cx="1603929" cy="586803"/>
      </dsp:txXfrm>
    </dsp:sp>
    <dsp:sp modelId="{48F3BF67-939D-465D-BD30-A636040002B9}">
      <dsp:nvSpPr>
        <dsp:cNvPr id="0" name=""/>
        <dsp:cNvSpPr/>
      </dsp:nvSpPr>
      <dsp:spPr>
        <a:xfrm>
          <a:off x="8109" y="855732"/>
          <a:ext cx="1779970" cy="219983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657" tIns="140657" rIns="140657" bIns="281314" numCol="1" spcCol="1270" anchor="t" anchorCtr="0">
          <a:noAutofit/>
        </a:bodyPr>
        <a:lstStyle/>
        <a:p>
          <a:pPr marL="0" lvl="0" indent="0" algn="l" defTabSz="533400">
            <a:lnSpc>
              <a:spcPct val="90000"/>
            </a:lnSpc>
            <a:spcBef>
              <a:spcPct val="0"/>
            </a:spcBef>
            <a:spcAft>
              <a:spcPct val="35000"/>
            </a:spcAft>
            <a:buNone/>
          </a:pPr>
          <a:r>
            <a:rPr lang="en-US" sz="1200" kern="1200" dirty="0"/>
            <a:t>Submit an application via email, fax or paper</a:t>
          </a:r>
        </a:p>
        <a:p>
          <a:pPr marL="0" lvl="0" indent="0" algn="ctr" defTabSz="533400">
            <a:lnSpc>
              <a:spcPct val="90000"/>
            </a:lnSpc>
            <a:spcBef>
              <a:spcPct val="0"/>
            </a:spcBef>
            <a:spcAft>
              <a:spcPct val="35000"/>
            </a:spcAft>
            <a:buNone/>
          </a:pPr>
          <a:r>
            <a:rPr lang="en-US" sz="1200" b="1" kern="1200" dirty="0"/>
            <a:t>-OR-</a:t>
          </a:r>
        </a:p>
        <a:p>
          <a:pPr marL="0" lvl="0" indent="0" algn="ctr" defTabSz="533400">
            <a:lnSpc>
              <a:spcPct val="90000"/>
            </a:lnSpc>
            <a:spcBef>
              <a:spcPct val="0"/>
            </a:spcBef>
            <a:spcAft>
              <a:spcPct val="35000"/>
            </a:spcAft>
            <a:buNone/>
          </a:pPr>
          <a:endParaRPr lang="en-US" sz="1200" b="1" kern="1200" dirty="0"/>
        </a:p>
        <a:p>
          <a:pPr marL="0" lvl="0" indent="0" algn="l" defTabSz="533400">
            <a:lnSpc>
              <a:spcPct val="90000"/>
            </a:lnSpc>
            <a:spcBef>
              <a:spcPct val="0"/>
            </a:spcBef>
            <a:spcAft>
              <a:spcPct val="35000"/>
            </a:spcAft>
            <a:buNone/>
          </a:pPr>
          <a:r>
            <a:rPr lang="en-US" sz="1200" kern="1200" dirty="0"/>
            <a:t>Call the Client Services phone line to complete an application over the phone</a:t>
          </a:r>
        </a:p>
      </dsp:txBody>
      <dsp:txXfrm>
        <a:off x="8109" y="855732"/>
        <a:ext cx="1779970" cy="2199832"/>
      </dsp:txXfrm>
    </dsp:sp>
    <dsp:sp modelId="{0A7F810B-5F4E-425E-B290-A2FE04E14C78}">
      <dsp:nvSpPr>
        <dsp:cNvPr id="0" name=""/>
        <dsp:cNvSpPr/>
      </dsp:nvSpPr>
      <dsp:spPr>
        <a:xfrm>
          <a:off x="1916145" y="268928"/>
          <a:ext cx="1956011" cy="586803"/>
        </a:xfrm>
        <a:prstGeom prst="chevron">
          <a:avLst>
            <a:gd name="adj" fmla="val 3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2454" tIns="72454" rIns="72454" bIns="72454" numCol="1" spcCol="1270" anchor="ctr" anchorCtr="0">
          <a:noAutofit/>
        </a:bodyPr>
        <a:lstStyle/>
        <a:p>
          <a:pPr marL="0" lvl="0" indent="0" algn="ctr" defTabSz="711200">
            <a:lnSpc>
              <a:spcPct val="90000"/>
            </a:lnSpc>
            <a:spcBef>
              <a:spcPct val="0"/>
            </a:spcBef>
            <a:spcAft>
              <a:spcPct val="35000"/>
            </a:spcAft>
            <a:buNone/>
          </a:pPr>
          <a:r>
            <a:rPr lang="en-US" sz="1600" kern="1200" dirty="0"/>
            <a:t>Intake and Enrollment</a:t>
          </a:r>
        </a:p>
      </dsp:txBody>
      <dsp:txXfrm>
        <a:off x="2092186" y="268928"/>
        <a:ext cx="1603929" cy="586803"/>
      </dsp:txXfrm>
    </dsp:sp>
    <dsp:sp modelId="{EDAD8C98-E453-4568-9D02-CCC18CFB7720}">
      <dsp:nvSpPr>
        <dsp:cNvPr id="0" name=""/>
        <dsp:cNvSpPr/>
      </dsp:nvSpPr>
      <dsp:spPr>
        <a:xfrm>
          <a:off x="1916145" y="855732"/>
          <a:ext cx="1779970" cy="219983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657" tIns="140657" rIns="140657" bIns="281314" numCol="1" spcCol="1270" anchor="t" anchorCtr="0">
          <a:noAutofit/>
        </a:bodyPr>
        <a:lstStyle/>
        <a:p>
          <a:pPr marL="0" lvl="0" indent="0" algn="l" defTabSz="577850">
            <a:lnSpc>
              <a:spcPct val="90000"/>
            </a:lnSpc>
            <a:spcBef>
              <a:spcPct val="0"/>
            </a:spcBef>
            <a:spcAft>
              <a:spcPct val="35000"/>
            </a:spcAft>
            <a:buNone/>
          </a:pPr>
          <a:r>
            <a:rPr lang="en-US" sz="1300" kern="1200" dirty="0"/>
            <a:t>Client Services staff either complete the intake and enrollment immediately or call the client back to complete the intake and enrollment </a:t>
          </a:r>
          <a:endParaRPr lang="en-US" sz="1200" b="1" i="1" kern="1200" dirty="0"/>
        </a:p>
      </dsp:txBody>
      <dsp:txXfrm>
        <a:off x="1916145" y="855732"/>
        <a:ext cx="1779970" cy="2199832"/>
      </dsp:txXfrm>
    </dsp:sp>
    <dsp:sp modelId="{5774AC97-6A0A-4F1A-9123-E82E7A55CDA3}">
      <dsp:nvSpPr>
        <dsp:cNvPr id="0" name=""/>
        <dsp:cNvSpPr/>
      </dsp:nvSpPr>
      <dsp:spPr>
        <a:xfrm>
          <a:off x="3824181" y="268928"/>
          <a:ext cx="1956011" cy="586803"/>
        </a:xfrm>
        <a:prstGeom prst="chevron">
          <a:avLst>
            <a:gd name="adj" fmla="val 3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2454" tIns="72454" rIns="72454" bIns="72454" numCol="1" spcCol="1270" anchor="ctr" anchorCtr="0">
          <a:noAutofit/>
        </a:bodyPr>
        <a:lstStyle/>
        <a:p>
          <a:pPr marL="0" lvl="0" indent="0" algn="ctr" defTabSz="711200">
            <a:lnSpc>
              <a:spcPct val="90000"/>
            </a:lnSpc>
            <a:spcBef>
              <a:spcPct val="0"/>
            </a:spcBef>
            <a:spcAft>
              <a:spcPct val="35000"/>
            </a:spcAft>
            <a:buNone/>
          </a:pPr>
          <a:r>
            <a:rPr lang="en-US" sz="1600" kern="1200" dirty="0"/>
            <a:t>Nutrition Screening</a:t>
          </a:r>
        </a:p>
      </dsp:txBody>
      <dsp:txXfrm>
        <a:off x="4000222" y="268928"/>
        <a:ext cx="1603929" cy="586803"/>
      </dsp:txXfrm>
    </dsp:sp>
    <dsp:sp modelId="{10D691A5-8D58-43D9-895D-6E8258412DD1}">
      <dsp:nvSpPr>
        <dsp:cNvPr id="0" name=""/>
        <dsp:cNvSpPr/>
      </dsp:nvSpPr>
      <dsp:spPr>
        <a:xfrm>
          <a:off x="3824181" y="855732"/>
          <a:ext cx="1779970" cy="219983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657" tIns="140657" rIns="140657" bIns="281314" numCol="1" spcCol="1270" anchor="t" anchorCtr="0">
          <a:noAutofit/>
        </a:bodyPr>
        <a:lstStyle/>
        <a:p>
          <a:pPr marL="0" lvl="0" indent="0" algn="l" defTabSz="533400">
            <a:lnSpc>
              <a:spcPct val="90000"/>
            </a:lnSpc>
            <a:spcBef>
              <a:spcPct val="0"/>
            </a:spcBef>
            <a:spcAft>
              <a:spcPct val="35000"/>
            </a:spcAft>
            <a:buNone/>
          </a:pPr>
          <a:r>
            <a:rPr lang="en-US" sz="1200" kern="1200" dirty="0"/>
            <a:t>Enrollment includes a nutrition screening process in order to determine risk; referrals are prioritized accordingly by the nutrition team</a:t>
          </a:r>
        </a:p>
      </dsp:txBody>
      <dsp:txXfrm>
        <a:off x="3824181" y="855732"/>
        <a:ext cx="1779970" cy="2199832"/>
      </dsp:txXfrm>
    </dsp:sp>
    <dsp:sp modelId="{74DE7F68-BA2E-4FBE-91F5-5BD0FFAD56BF}">
      <dsp:nvSpPr>
        <dsp:cNvPr id="0" name=""/>
        <dsp:cNvSpPr/>
      </dsp:nvSpPr>
      <dsp:spPr>
        <a:xfrm>
          <a:off x="5732218" y="268928"/>
          <a:ext cx="1956011" cy="586803"/>
        </a:xfrm>
        <a:prstGeom prst="chevron">
          <a:avLst>
            <a:gd name="adj" fmla="val 3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2454" tIns="72454" rIns="72454" bIns="72454" numCol="1" spcCol="1270" anchor="ctr" anchorCtr="0">
          <a:noAutofit/>
        </a:bodyPr>
        <a:lstStyle/>
        <a:p>
          <a:pPr marL="0" lvl="0" indent="0" algn="ctr" defTabSz="711200">
            <a:lnSpc>
              <a:spcPct val="90000"/>
            </a:lnSpc>
            <a:spcBef>
              <a:spcPct val="0"/>
            </a:spcBef>
            <a:spcAft>
              <a:spcPct val="35000"/>
            </a:spcAft>
            <a:buNone/>
          </a:pPr>
          <a:r>
            <a:rPr lang="en-US" sz="1600" kern="1200" dirty="0"/>
            <a:t>Nutrition Assessment</a:t>
          </a:r>
        </a:p>
      </dsp:txBody>
      <dsp:txXfrm>
        <a:off x="5908259" y="268928"/>
        <a:ext cx="1603929" cy="586803"/>
      </dsp:txXfrm>
    </dsp:sp>
    <dsp:sp modelId="{BC61CC9A-93E3-4D33-8066-CF854DAC8452}">
      <dsp:nvSpPr>
        <dsp:cNvPr id="0" name=""/>
        <dsp:cNvSpPr/>
      </dsp:nvSpPr>
      <dsp:spPr>
        <a:xfrm>
          <a:off x="5732218" y="855732"/>
          <a:ext cx="1779970" cy="219983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657" tIns="140657" rIns="140657" bIns="281314" numCol="1" spcCol="1270" anchor="t" anchorCtr="0">
          <a:noAutofit/>
        </a:bodyPr>
        <a:lstStyle/>
        <a:p>
          <a:pPr marL="0" lvl="0" indent="0" algn="l" defTabSz="533400">
            <a:lnSpc>
              <a:spcPct val="90000"/>
            </a:lnSpc>
            <a:spcBef>
              <a:spcPct val="0"/>
            </a:spcBef>
            <a:spcAft>
              <a:spcPct val="35000"/>
            </a:spcAft>
            <a:buNone/>
          </a:pPr>
          <a:r>
            <a:rPr lang="en-US" sz="1200" kern="1200" dirty="0"/>
            <a:t>RDNs call clients to complete a comprehensive assessment over the phone and provide ongoing counseling as needed</a:t>
          </a:r>
        </a:p>
      </dsp:txBody>
      <dsp:txXfrm>
        <a:off x="5732218" y="855732"/>
        <a:ext cx="1779970" cy="2199832"/>
      </dsp:txXfrm>
    </dsp:sp>
    <dsp:sp modelId="{DF10E7E1-5927-452B-8924-B0CA877B366E}">
      <dsp:nvSpPr>
        <dsp:cNvPr id="0" name=""/>
        <dsp:cNvSpPr/>
      </dsp:nvSpPr>
      <dsp:spPr>
        <a:xfrm>
          <a:off x="7640254" y="268928"/>
          <a:ext cx="1956011" cy="586803"/>
        </a:xfrm>
        <a:prstGeom prst="chevron">
          <a:avLst>
            <a:gd name="adj" fmla="val 3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2454" tIns="72454" rIns="72454" bIns="72454" numCol="1" spcCol="1270" anchor="ctr" anchorCtr="0">
          <a:noAutofit/>
        </a:bodyPr>
        <a:lstStyle/>
        <a:p>
          <a:pPr marL="0" lvl="0" indent="0" algn="ctr" defTabSz="711200">
            <a:lnSpc>
              <a:spcPct val="90000"/>
            </a:lnSpc>
            <a:spcBef>
              <a:spcPct val="0"/>
            </a:spcBef>
            <a:spcAft>
              <a:spcPct val="35000"/>
            </a:spcAft>
            <a:buNone/>
          </a:pPr>
          <a:r>
            <a:rPr lang="en-US" sz="1600" kern="1200" dirty="0"/>
            <a:t>Annual Recertification</a:t>
          </a:r>
        </a:p>
      </dsp:txBody>
      <dsp:txXfrm>
        <a:off x="7816295" y="268928"/>
        <a:ext cx="1603929" cy="586803"/>
      </dsp:txXfrm>
    </dsp:sp>
    <dsp:sp modelId="{8943931F-F4AF-4057-A054-EC6E2796CF7E}">
      <dsp:nvSpPr>
        <dsp:cNvPr id="0" name=""/>
        <dsp:cNvSpPr/>
      </dsp:nvSpPr>
      <dsp:spPr>
        <a:xfrm>
          <a:off x="7640254" y="855732"/>
          <a:ext cx="1779970" cy="219983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657" tIns="140657" rIns="140657" bIns="281314" numCol="1" spcCol="1270" anchor="t" anchorCtr="0">
          <a:noAutofit/>
        </a:bodyPr>
        <a:lstStyle/>
        <a:p>
          <a:pPr marL="0" lvl="0" indent="0" algn="l" defTabSz="533400">
            <a:lnSpc>
              <a:spcPct val="90000"/>
            </a:lnSpc>
            <a:spcBef>
              <a:spcPct val="0"/>
            </a:spcBef>
            <a:spcAft>
              <a:spcPct val="35000"/>
            </a:spcAft>
            <a:buNone/>
          </a:pPr>
          <a:r>
            <a:rPr lang="en-US" sz="1200" kern="1200" dirty="0"/>
            <a:t>Clients information is reviewed annually</a:t>
          </a:r>
        </a:p>
      </dsp:txBody>
      <dsp:txXfrm>
        <a:off x="7640254" y="855732"/>
        <a:ext cx="1779970" cy="21998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9/2/2021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foodservices@lifelong.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organf@lifelong.org" TargetMode="External"/><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2372-B34C-4E19-93BB-485F4EF28E9B}"/>
              </a:ext>
            </a:extLst>
          </p:cNvPr>
          <p:cNvSpPr>
            <a:spLocks noGrp="1"/>
          </p:cNvSpPr>
          <p:nvPr>
            <p:ph type="ctrTitle"/>
          </p:nvPr>
        </p:nvSpPr>
        <p:spPr>
          <a:xfrm>
            <a:off x="746975" y="802298"/>
            <a:ext cx="10625875" cy="2541431"/>
          </a:xfrm>
        </p:spPr>
        <p:txBody>
          <a:bodyPr>
            <a:normAutofit/>
          </a:bodyPr>
          <a:lstStyle/>
          <a:p>
            <a:r>
              <a:rPr lang="en-US" sz="4800" b="1" dirty="0">
                <a:solidFill>
                  <a:schemeClr val="accent2"/>
                </a:solidFill>
              </a:rPr>
              <a:t>Food and Nutrition Services</a:t>
            </a:r>
          </a:p>
        </p:txBody>
      </p:sp>
      <p:pic>
        <p:nvPicPr>
          <p:cNvPr id="4" name="Graphic 6" descr="Shape&#10;&#10;Description automatically generated with medium confidence">
            <a:extLst>
              <a:ext uri="{FF2B5EF4-FFF2-40B4-BE49-F238E27FC236}">
                <a16:creationId xmlns:a16="http://schemas.microsoft.com/office/drawing/2014/main" id="{2A6B71EA-A0E8-4127-8E38-132DDAE07A68}"/>
              </a:ext>
            </a:extLst>
          </p:cNvPr>
          <p:cNvPicPr>
            <a:picLocks noChangeAspect="1"/>
          </p:cNvPicPr>
          <p:nvPr/>
        </p:nvPicPr>
        <p:blipFill>
          <a:blip r:embed="rId2"/>
          <a:stretch/>
        </p:blipFill>
        <p:spPr>
          <a:xfrm>
            <a:off x="447028" y="4322663"/>
            <a:ext cx="4459824" cy="1371396"/>
          </a:xfrm>
          <a:prstGeom prst="rect">
            <a:avLst/>
          </a:prstGeom>
        </p:spPr>
      </p:pic>
      <p:pic>
        <p:nvPicPr>
          <p:cNvPr id="5" name="Picture 4">
            <a:extLst>
              <a:ext uri="{FF2B5EF4-FFF2-40B4-BE49-F238E27FC236}">
                <a16:creationId xmlns:a16="http://schemas.microsoft.com/office/drawing/2014/main" id="{BA1022CA-34AE-472A-8449-87398C3D0398}"/>
              </a:ext>
            </a:extLst>
          </p:cNvPr>
          <p:cNvPicPr>
            <a:picLocks noChangeAspect="1"/>
          </p:cNvPicPr>
          <p:nvPr/>
        </p:nvPicPr>
        <p:blipFill>
          <a:blip r:embed="rId3"/>
          <a:stretch>
            <a:fillRect/>
          </a:stretch>
        </p:blipFill>
        <p:spPr>
          <a:xfrm>
            <a:off x="10237726" y="3963443"/>
            <a:ext cx="1215341" cy="1730617"/>
          </a:xfrm>
          <a:prstGeom prst="rect">
            <a:avLst/>
          </a:prstGeom>
        </p:spPr>
      </p:pic>
    </p:spTree>
    <p:extLst>
      <p:ext uri="{BB962C8B-B14F-4D97-AF65-F5344CB8AC3E}">
        <p14:creationId xmlns:p14="http://schemas.microsoft.com/office/powerpoint/2010/main" val="1229588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109A-A898-4FAE-AA46-6193B09016F9}"/>
              </a:ext>
            </a:extLst>
          </p:cNvPr>
          <p:cNvSpPr>
            <a:spLocks noGrp="1"/>
          </p:cNvSpPr>
          <p:nvPr>
            <p:ph type="title"/>
          </p:nvPr>
        </p:nvSpPr>
        <p:spPr>
          <a:xfrm>
            <a:off x="1451578" y="680720"/>
            <a:ext cx="9603275" cy="1049235"/>
          </a:xfrm>
        </p:spPr>
        <p:txBody>
          <a:bodyPr vert="horz" lIns="91440" tIns="45720" rIns="91440" bIns="0" rtlCol="0" anchor="ctr">
            <a:noAutofit/>
          </a:bodyPr>
          <a:lstStyle/>
          <a:p>
            <a:pPr algn="ctr"/>
            <a:r>
              <a:rPr lang="en-US" sz="4000" b="1" i="0" u="none" strike="noStrike" dirty="0">
                <a:solidFill>
                  <a:schemeClr val="accent2"/>
                </a:solidFill>
                <a:effectLst/>
                <a:latin typeface="+mj-lt"/>
              </a:rPr>
              <a:t>What makes us unique?  </a:t>
            </a:r>
            <a:endParaRPr lang="en-US" sz="4000" dirty="0">
              <a:solidFill>
                <a:schemeClr val="accent2"/>
              </a:solidFill>
            </a:endParaRPr>
          </a:p>
        </p:txBody>
      </p:sp>
      <p:sp>
        <p:nvSpPr>
          <p:cNvPr id="3" name="Content Placeholder 2">
            <a:extLst>
              <a:ext uri="{FF2B5EF4-FFF2-40B4-BE49-F238E27FC236}">
                <a16:creationId xmlns:a16="http://schemas.microsoft.com/office/drawing/2014/main" id="{62FC28E1-A09A-4E67-93AE-078BD41C2706}"/>
              </a:ext>
            </a:extLst>
          </p:cNvPr>
          <p:cNvSpPr>
            <a:spLocks noGrp="1"/>
          </p:cNvSpPr>
          <p:nvPr>
            <p:ph idx="1"/>
          </p:nvPr>
        </p:nvSpPr>
        <p:spPr>
          <a:xfrm>
            <a:off x="6096000" y="2068781"/>
            <a:ext cx="5717365" cy="4161548"/>
          </a:xfrm>
        </p:spPr>
        <p:txBody>
          <a:bodyPr numCol="1">
            <a:normAutofit/>
          </a:bodyPr>
          <a:lstStyle/>
          <a:p>
            <a:pPr marL="685800" lvl="2">
              <a:spcBef>
                <a:spcPts val="1000"/>
              </a:spcBef>
            </a:pPr>
            <a:r>
              <a:rPr lang="en-US" sz="2600" b="1" dirty="0">
                <a:solidFill>
                  <a:srgbClr val="000000"/>
                </a:solidFill>
                <a:latin typeface="+mj-lt"/>
              </a:rPr>
              <a:t>All of our programs are free of charge </a:t>
            </a:r>
          </a:p>
          <a:p>
            <a:pPr marL="685800" lvl="2">
              <a:spcBef>
                <a:spcPts val="1000"/>
              </a:spcBef>
            </a:pPr>
            <a:r>
              <a:rPr lang="en-US" sz="2600" b="1" dirty="0">
                <a:solidFill>
                  <a:srgbClr val="000000"/>
                </a:solidFill>
                <a:latin typeface="+mj-lt"/>
              </a:rPr>
              <a:t>Medically tailored meals </a:t>
            </a:r>
          </a:p>
          <a:p>
            <a:pPr marL="685800" lvl="2">
              <a:spcBef>
                <a:spcPts val="1000"/>
              </a:spcBef>
            </a:pPr>
            <a:r>
              <a:rPr lang="en-US" sz="2600" b="1" dirty="0">
                <a:solidFill>
                  <a:srgbClr val="000000"/>
                </a:solidFill>
                <a:latin typeface="+mj-lt"/>
              </a:rPr>
              <a:t>Culturally specific groceries and meals </a:t>
            </a:r>
          </a:p>
          <a:p>
            <a:pPr marL="685800" lvl="2">
              <a:spcBef>
                <a:spcPts val="1000"/>
              </a:spcBef>
            </a:pPr>
            <a:r>
              <a:rPr lang="en-US" sz="2600" b="1" dirty="0">
                <a:solidFill>
                  <a:srgbClr val="000000"/>
                </a:solidFill>
                <a:latin typeface="+mj-lt"/>
              </a:rPr>
              <a:t>Meals for caretakers </a:t>
            </a:r>
          </a:p>
          <a:p>
            <a:pPr marL="685800" lvl="2">
              <a:spcBef>
                <a:spcPts val="1000"/>
              </a:spcBef>
            </a:pPr>
            <a:endParaRPr lang="en-US" b="1" dirty="0">
              <a:solidFill>
                <a:srgbClr val="000000"/>
              </a:solidFill>
              <a:latin typeface="+mj-lt"/>
            </a:endParaRPr>
          </a:p>
        </p:txBody>
      </p:sp>
      <p:pic>
        <p:nvPicPr>
          <p:cNvPr id="5" name="Picture 4">
            <a:extLst>
              <a:ext uri="{FF2B5EF4-FFF2-40B4-BE49-F238E27FC236}">
                <a16:creationId xmlns:a16="http://schemas.microsoft.com/office/drawing/2014/main" id="{B5A86C1A-4A0E-44EF-A079-A06C3C9EB0C0}"/>
              </a:ext>
            </a:extLst>
          </p:cNvPr>
          <p:cNvPicPr>
            <a:picLocks noChangeAspect="1"/>
          </p:cNvPicPr>
          <p:nvPr/>
        </p:nvPicPr>
        <p:blipFill>
          <a:blip r:embed="rId2"/>
          <a:stretch>
            <a:fillRect/>
          </a:stretch>
        </p:blipFill>
        <p:spPr>
          <a:xfrm>
            <a:off x="912168" y="2196849"/>
            <a:ext cx="5183832" cy="3453236"/>
          </a:xfrm>
          <a:prstGeom prst="rect">
            <a:avLst/>
          </a:prstGeom>
        </p:spPr>
      </p:pic>
    </p:spTree>
    <p:extLst>
      <p:ext uri="{BB962C8B-B14F-4D97-AF65-F5344CB8AC3E}">
        <p14:creationId xmlns:p14="http://schemas.microsoft.com/office/powerpoint/2010/main" val="98396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109A-A898-4FAE-AA46-6193B09016F9}"/>
              </a:ext>
            </a:extLst>
          </p:cNvPr>
          <p:cNvSpPr>
            <a:spLocks noGrp="1"/>
          </p:cNvSpPr>
          <p:nvPr>
            <p:ph type="title"/>
          </p:nvPr>
        </p:nvSpPr>
        <p:spPr>
          <a:xfrm>
            <a:off x="1451578" y="680720"/>
            <a:ext cx="9603275" cy="1049235"/>
          </a:xfrm>
        </p:spPr>
        <p:txBody>
          <a:bodyPr vert="horz" lIns="91440" tIns="45720" rIns="91440" bIns="0" rtlCol="0" anchor="ctr">
            <a:noAutofit/>
          </a:bodyPr>
          <a:lstStyle/>
          <a:p>
            <a:pPr algn="ctr"/>
            <a:r>
              <a:rPr lang="en-US" sz="4000" b="1" i="0" u="none" strike="noStrike" dirty="0">
                <a:solidFill>
                  <a:schemeClr val="accent2"/>
                </a:solidFill>
                <a:effectLst/>
                <a:latin typeface="+mj-lt"/>
              </a:rPr>
              <a:t>Eligibility Criteria </a:t>
            </a:r>
            <a:endParaRPr lang="en-US" sz="4000" dirty="0">
              <a:solidFill>
                <a:schemeClr val="accent2"/>
              </a:solidFill>
            </a:endParaRPr>
          </a:p>
        </p:txBody>
      </p:sp>
      <p:sp>
        <p:nvSpPr>
          <p:cNvPr id="3" name="Content Placeholder 2">
            <a:extLst>
              <a:ext uri="{FF2B5EF4-FFF2-40B4-BE49-F238E27FC236}">
                <a16:creationId xmlns:a16="http://schemas.microsoft.com/office/drawing/2014/main" id="{62FC28E1-A09A-4E67-93AE-078BD41C2706}"/>
              </a:ext>
            </a:extLst>
          </p:cNvPr>
          <p:cNvSpPr>
            <a:spLocks noGrp="1"/>
          </p:cNvSpPr>
          <p:nvPr>
            <p:ph idx="1"/>
          </p:nvPr>
        </p:nvSpPr>
        <p:spPr>
          <a:xfrm>
            <a:off x="6096000" y="2068781"/>
            <a:ext cx="5717365" cy="4161548"/>
          </a:xfrm>
        </p:spPr>
        <p:txBody>
          <a:bodyPr numCol="1">
            <a:normAutofit/>
          </a:bodyPr>
          <a:lstStyle/>
          <a:p>
            <a:pPr marL="685800" lvl="2">
              <a:spcBef>
                <a:spcPts val="1000"/>
              </a:spcBef>
            </a:pPr>
            <a:r>
              <a:rPr lang="en-US" sz="2600" b="1" dirty="0">
                <a:solidFill>
                  <a:srgbClr val="000000"/>
                </a:solidFill>
                <a:latin typeface="+mj-lt"/>
              </a:rPr>
              <a:t>Over 18 </a:t>
            </a:r>
          </a:p>
          <a:p>
            <a:pPr marL="685800" lvl="2">
              <a:spcBef>
                <a:spcPts val="1000"/>
              </a:spcBef>
            </a:pPr>
            <a:r>
              <a:rPr lang="en-US" sz="2600" b="1" dirty="0">
                <a:solidFill>
                  <a:srgbClr val="000000"/>
                </a:solidFill>
                <a:latin typeface="+mj-lt"/>
              </a:rPr>
              <a:t>Living in King, Snohomish, or Island County </a:t>
            </a:r>
          </a:p>
          <a:p>
            <a:pPr marL="685800" lvl="2">
              <a:spcBef>
                <a:spcPts val="1000"/>
              </a:spcBef>
            </a:pPr>
            <a:r>
              <a:rPr lang="en-US" sz="2600" b="1" dirty="0">
                <a:solidFill>
                  <a:srgbClr val="000000"/>
                </a:solidFill>
                <a:latin typeface="+mj-lt"/>
              </a:rPr>
              <a:t>Homebound </a:t>
            </a:r>
          </a:p>
          <a:p>
            <a:pPr marL="685800" lvl="2">
              <a:spcBef>
                <a:spcPts val="1000"/>
              </a:spcBef>
            </a:pPr>
            <a:r>
              <a:rPr lang="en-US" sz="2600" b="1" dirty="0">
                <a:solidFill>
                  <a:srgbClr val="000000"/>
                </a:solidFill>
                <a:latin typeface="+mj-lt"/>
              </a:rPr>
              <a:t>Monthly income less than 200% of the FPL </a:t>
            </a:r>
          </a:p>
          <a:p>
            <a:pPr marL="457200" lvl="2" indent="0">
              <a:spcBef>
                <a:spcPts val="1000"/>
              </a:spcBef>
              <a:buNone/>
            </a:pPr>
            <a:endParaRPr lang="en-US" b="1" dirty="0">
              <a:solidFill>
                <a:srgbClr val="000000"/>
              </a:solidFill>
              <a:latin typeface="+mj-lt"/>
            </a:endParaRPr>
          </a:p>
        </p:txBody>
      </p:sp>
      <p:pic>
        <p:nvPicPr>
          <p:cNvPr id="6" name="Picture 5">
            <a:extLst>
              <a:ext uri="{FF2B5EF4-FFF2-40B4-BE49-F238E27FC236}">
                <a16:creationId xmlns:a16="http://schemas.microsoft.com/office/drawing/2014/main" id="{BE01A36A-583C-417E-81E6-0AB2BCC88A53}"/>
              </a:ext>
            </a:extLst>
          </p:cNvPr>
          <p:cNvPicPr>
            <a:picLocks noChangeAspect="1"/>
          </p:cNvPicPr>
          <p:nvPr/>
        </p:nvPicPr>
        <p:blipFill>
          <a:blip r:embed="rId2"/>
          <a:stretch>
            <a:fillRect/>
          </a:stretch>
        </p:blipFill>
        <p:spPr>
          <a:xfrm>
            <a:off x="1291713" y="2216257"/>
            <a:ext cx="4804287" cy="3200400"/>
          </a:xfrm>
          <a:prstGeom prst="rect">
            <a:avLst/>
          </a:prstGeom>
        </p:spPr>
      </p:pic>
    </p:spTree>
    <p:extLst>
      <p:ext uri="{BB962C8B-B14F-4D97-AF65-F5344CB8AC3E}">
        <p14:creationId xmlns:p14="http://schemas.microsoft.com/office/powerpoint/2010/main" val="218058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109A-A898-4FAE-AA46-6193B09016F9}"/>
              </a:ext>
            </a:extLst>
          </p:cNvPr>
          <p:cNvSpPr>
            <a:spLocks noGrp="1"/>
          </p:cNvSpPr>
          <p:nvPr>
            <p:ph type="title"/>
          </p:nvPr>
        </p:nvSpPr>
        <p:spPr>
          <a:xfrm>
            <a:off x="1451579" y="804519"/>
            <a:ext cx="9603275" cy="1049235"/>
          </a:xfrm>
        </p:spPr>
        <p:txBody>
          <a:bodyPr vert="horz" lIns="91440" tIns="45720" rIns="91440" bIns="0" rtlCol="0">
            <a:normAutofit/>
          </a:bodyPr>
          <a:lstStyle/>
          <a:p>
            <a:r>
              <a:rPr lang="en-US" sz="2800" b="1" dirty="0">
                <a:solidFill>
                  <a:schemeClr val="accent2"/>
                </a:solidFill>
              </a:rPr>
              <a:t>What is the process?</a:t>
            </a:r>
            <a:r>
              <a:rPr lang="en-US" sz="2800" b="1" i="0" u="none" strike="noStrike" dirty="0">
                <a:solidFill>
                  <a:schemeClr val="accent2"/>
                </a:solidFill>
                <a:effectLst/>
              </a:rPr>
              <a:t> </a:t>
            </a:r>
            <a:endParaRPr lang="en-US" sz="2800" dirty="0">
              <a:solidFill>
                <a:schemeClr val="accent2"/>
              </a:solidFill>
            </a:endParaRPr>
          </a:p>
        </p:txBody>
      </p:sp>
      <p:graphicFrame>
        <p:nvGraphicFramePr>
          <p:cNvPr id="5" name="Content Placeholder 2">
            <a:extLst>
              <a:ext uri="{FF2B5EF4-FFF2-40B4-BE49-F238E27FC236}">
                <a16:creationId xmlns:a16="http://schemas.microsoft.com/office/drawing/2014/main" id="{BA07DD39-F860-4E9D-BF5A-DFEF7689093A}"/>
              </a:ext>
            </a:extLst>
          </p:cNvPr>
          <p:cNvGraphicFramePr>
            <a:graphicFrameLocks noGrp="1"/>
          </p:cNvGraphicFramePr>
          <p:nvPr>
            <p:ph idx="1"/>
            <p:extLst>
              <p:ext uri="{D42A27DB-BD31-4B8C-83A1-F6EECF244321}">
                <p14:modId xmlns:p14="http://schemas.microsoft.com/office/powerpoint/2010/main" val="62448049"/>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382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109A-A898-4FAE-AA46-6193B09016F9}"/>
              </a:ext>
            </a:extLst>
          </p:cNvPr>
          <p:cNvSpPr>
            <a:spLocks noGrp="1"/>
          </p:cNvSpPr>
          <p:nvPr>
            <p:ph type="title"/>
          </p:nvPr>
        </p:nvSpPr>
        <p:spPr>
          <a:xfrm>
            <a:off x="1451578" y="680720"/>
            <a:ext cx="9603275" cy="1049235"/>
          </a:xfrm>
        </p:spPr>
        <p:txBody>
          <a:bodyPr vert="horz" lIns="91440" tIns="45720" rIns="91440" bIns="0" rtlCol="0" anchor="ctr">
            <a:noAutofit/>
          </a:bodyPr>
          <a:lstStyle/>
          <a:p>
            <a:r>
              <a:rPr lang="en-US" sz="2800" b="1" i="0" u="none" strike="noStrike" dirty="0">
                <a:solidFill>
                  <a:schemeClr val="accent2"/>
                </a:solidFill>
                <a:effectLst/>
                <a:latin typeface="+mj-lt"/>
              </a:rPr>
              <a:t>How to reach us</a:t>
            </a:r>
            <a:endParaRPr lang="en-US" sz="2800" dirty="0">
              <a:solidFill>
                <a:schemeClr val="accent2"/>
              </a:solidFill>
            </a:endParaRPr>
          </a:p>
        </p:txBody>
      </p:sp>
      <p:sp>
        <p:nvSpPr>
          <p:cNvPr id="3" name="Content Placeholder 2">
            <a:extLst>
              <a:ext uri="{FF2B5EF4-FFF2-40B4-BE49-F238E27FC236}">
                <a16:creationId xmlns:a16="http://schemas.microsoft.com/office/drawing/2014/main" id="{62FC28E1-A09A-4E67-93AE-078BD41C2706}"/>
              </a:ext>
            </a:extLst>
          </p:cNvPr>
          <p:cNvSpPr>
            <a:spLocks noGrp="1"/>
          </p:cNvSpPr>
          <p:nvPr>
            <p:ph idx="1"/>
          </p:nvPr>
        </p:nvSpPr>
        <p:spPr>
          <a:xfrm>
            <a:off x="1451579" y="2015732"/>
            <a:ext cx="9603275" cy="4161548"/>
          </a:xfrm>
        </p:spPr>
        <p:txBody>
          <a:bodyPr numCol="1">
            <a:normAutofit/>
          </a:bodyPr>
          <a:lstStyle/>
          <a:p>
            <a:r>
              <a:rPr lang="en-US" b="1" dirty="0">
                <a:solidFill>
                  <a:srgbClr val="000000"/>
                </a:solidFill>
                <a:latin typeface="+mj-lt"/>
              </a:rPr>
              <a:t>Client Services Phone Line: 206-957-1686</a:t>
            </a:r>
          </a:p>
          <a:p>
            <a:r>
              <a:rPr lang="en-US" b="1" dirty="0">
                <a:solidFill>
                  <a:srgbClr val="000000"/>
                </a:solidFill>
                <a:latin typeface="+mj-lt"/>
              </a:rPr>
              <a:t>Client Services Email: </a:t>
            </a:r>
            <a:r>
              <a:rPr lang="en-US" b="1" dirty="0">
                <a:solidFill>
                  <a:srgbClr val="000000"/>
                </a:solidFill>
                <a:latin typeface="+mj-lt"/>
                <a:hlinkClick r:id="rId2"/>
              </a:rPr>
              <a:t>foodservices@lifelong.org</a:t>
            </a:r>
            <a:endParaRPr lang="en-US" b="1" dirty="0">
              <a:solidFill>
                <a:srgbClr val="000000"/>
              </a:solidFill>
              <a:latin typeface="+mj-lt"/>
            </a:endParaRPr>
          </a:p>
        </p:txBody>
      </p:sp>
      <p:pic>
        <p:nvPicPr>
          <p:cNvPr id="6" name="Picture 5">
            <a:extLst>
              <a:ext uri="{FF2B5EF4-FFF2-40B4-BE49-F238E27FC236}">
                <a16:creationId xmlns:a16="http://schemas.microsoft.com/office/drawing/2014/main" id="{D924ACF3-E7A2-4753-B7CB-34AEBFA705DC}"/>
              </a:ext>
            </a:extLst>
          </p:cNvPr>
          <p:cNvPicPr>
            <a:picLocks noChangeAspect="1"/>
          </p:cNvPicPr>
          <p:nvPr/>
        </p:nvPicPr>
        <p:blipFill>
          <a:blip r:embed="rId3"/>
          <a:stretch>
            <a:fillRect/>
          </a:stretch>
        </p:blipFill>
        <p:spPr>
          <a:xfrm>
            <a:off x="5310389" y="3602599"/>
            <a:ext cx="1215341" cy="1730617"/>
          </a:xfrm>
          <a:prstGeom prst="rect">
            <a:avLst/>
          </a:prstGeom>
        </p:spPr>
      </p:pic>
    </p:spTree>
    <p:extLst>
      <p:ext uri="{BB962C8B-B14F-4D97-AF65-F5344CB8AC3E}">
        <p14:creationId xmlns:p14="http://schemas.microsoft.com/office/powerpoint/2010/main" val="1625462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109A-A898-4FAE-AA46-6193B09016F9}"/>
              </a:ext>
            </a:extLst>
          </p:cNvPr>
          <p:cNvSpPr>
            <a:spLocks noGrp="1"/>
          </p:cNvSpPr>
          <p:nvPr>
            <p:ph type="title"/>
          </p:nvPr>
        </p:nvSpPr>
        <p:spPr>
          <a:xfrm>
            <a:off x="1451578" y="680720"/>
            <a:ext cx="9603275" cy="1049235"/>
          </a:xfrm>
        </p:spPr>
        <p:txBody>
          <a:bodyPr vert="horz" lIns="91440" tIns="45720" rIns="91440" bIns="0" rtlCol="0" anchor="ctr">
            <a:noAutofit/>
          </a:bodyPr>
          <a:lstStyle/>
          <a:p>
            <a:r>
              <a:rPr lang="en-US" sz="2800" b="1" i="0" u="none" strike="noStrike" dirty="0">
                <a:solidFill>
                  <a:schemeClr val="accent2"/>
                </a:solidFill>
                <a:effectLst/>
                <a:latin typeface="+mj-lt"/>
              </a:rPr>
              <a:t>OUR COVID-19 Response</a:t>
            </a:r>
            <a:endParaRPr lang="en-US" sz="2800" dirty="0">
              <a:solidFill>
                <a:schemeClr val="accent2"/>
              </a:solidFill>
            </a:endParaRPr>
          </a:p>
        </p:txBody>
      </p:sp>
      <p:sp>
        <p:nvSpPr>
          <p:cNvPr id="3" name="Content Placeholder 2">
            <a:extLst>
              <a:ext uri="{FF2B5EF4-FFF2-40B4-BE49-F238E27FC236}">
                <a16:creationId xmlns:a16="http://schemas.microsoft.com/office/drawing/2014/main" id="{62FC28E1-A09A-4E67-93AE-078BD41C2706}"/>
              </a:ext>
            </a:extLst>
          </p:cNvPr>
          <p:cNvSpPr>
            <a:spLocks noGrp="1"/>
          </p:cNvSpPr>
          <p:nvPr>
            <p:ph idx="1"/>
          </p:nvPr>
        </p:nvSpPr>
        <p:spPr>
          <a:xfrm>
            <a:off x="1451579" y="2015732"/>
            <a:ext cx="9603275" cy="4161548"/>
          </a:xfrm>
        </p:spPr>
        <p:txBody>
          <a:bodyPr numCol="1">
            <a:normAutofit/>
          </a:bodyPr>
          <a:lstStyle/>
          <a:p>
            <a:r>
              <a:rPr lang="en-US" b="1" dirty="0">
                <a:solidFill>
                  <a:srgbClr val="000000"/>
                </a:solidFill>
                <a:latin typeface="+mj-lt"/>
              </a:rPr>
              <a:t>We are currently taking every precaution to keep our staff, volunteers and clients as safe as possible, while continuing to provide the vitally important food and nutrition services our communities need most</a:t>
            </a:r>
          </a:p>
          <a:p>
            <a:endParaRPr lang="en-US" b="1" dirty="0">
              <a:solidFill>
                <a:srgbClr val="000000"/>
              </a:solidFill>
              <a:latin typeface="+mj-lt"/>
            </a:endParaRPr>
          </a:p>
          <a:p>
            <a:r>
              <a:rPr lang="en-US" b="1" dirty="0">
                <a:solidFill>
                  <a:srgbClr val="000000"/>
                </a:solidFill>
                <a:latin typeface="+mj-lt"/>
              </a:rPr>
              <a:t>All intakes and assessments are being done telephonically for the time being</a:t>
            </a:r>
          </a:p>
          <a:p>
            <a:endParaRPr lang="en-US" b="1" dirty="0">
              <a:solidFill>
                <a:srgbClr val="000000"/>
              </a:solidFill>
              <a:latin typeface="+mj-lt"/>
            </a:endParaRPr>
          </a:p>
          <a:p>
            <a:r>
              <a:rPr lang="en-US" b="1" dirty="0">
                <a:solidFill>
                  <a:srgbClr val="000000"/>
                </a:solidFill>
                <a:latin typeface="+mj-lt"/>
              </a:rPr>
              <a:t>Our Capitol Hill Food and Nutrition Center has closed temporarily until we can re-open safely; all clients are now receiving home delivery</a:t>
            </a:r>
          </a:p>
          <a:p>
            <a:pPr marL="685800" lvl="2">
              <a:spcBef>
                <a:spcPts val="1000"/>
              </a:spcBef>
            </a:pPr>
            <a:endParaRPr lang="en-US" b="1" dirty="0">
              <a:solidFill>
                <a:srgbClr val="000000"/>
              </a:solidFill>
              <a:latin typeface="+mj-lt"/>
            </a:endParaRPr>
          </a:p>
        </p:txBody>
      </p:sp>
    </p:spTree>
    <p:extLst>
      <p:ext uri="{BB962C8B-B14F-4D97-AF65-F5344CB8AC3E}">
        <p14:creationId xmlns:p14="http://schemas.microsoft.com/office/powerpoint/2010/main" val="2004845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109A-A898-4FAE-AA46-6193B09016F9}"/>
              </a:ext>
            </a:extLst>
          </p:cNvPr>
          <p:cNvSpPr>
            <a:spLocks noGrp="1"/>
          </p:cNvSpPr>
          <p:nvPr>
            <p:ph type="title"/>
          </p:nvPr>
        </p:nvSpPr>
        <p:spPr>
          <a:xfrm>
            <a:off x="1451578" y="680720"/>
            <a:ext cx="9603275" cy="1049235"/>
          </a:xfrm>
        </p:spPr>
        <p:txBody>
          <a:bodyPr vert="horz" lIns="91440" tIns="45720" rIns="91440" bIns="0" rtlCol="0" anchor="ctr">
            <a:noAutofit/>
          </a:bodyPr>
          <a:lstStyle/>
          <a:p>
            <a:r>
              <a:rPr lang="en-US" sz="2800" b="1" i="0" u="none" strike="noStrike" dirty="0">
                <a:solidFill>
                  <a:schemeClr val="accent2"/>
                </a:solidFill>
                <a:effectLst/>
                <a:latin typeface="+mj-lt"/>
              </a:rPr>
              <a:t>OUR COVID-19 Response</a:t>
            </a:r>
            <a:endParaRPr lang="en-US" sz="2800" dirty="0">
              <a:solidFill>
                <a:schemeClr val="accent2"/>
              </a:solidFill>
            </a:endParaRPr>
          </a:p>
        </p:txBody>
      </p:sp>
      <p:sp>
        <p:nvSpPr>
          <p:cNvPr id="3" name="Content Placeholder 2">
            <a:extLst>
              <a:ext uri="{FF2B5EF4-FFF2-40B4-BE49-F238E27FC236}">
                <a16:creationId xmlns:a16="http://schemas.microsoft.com/office/drawing/2014/main" id="{62FC28E1-A09A-4E67-93AE-078BD41C2706}"/>
              </a:ext>
            </a:extLst>
          </p:cNvPr>
          <p:cNvSpPr>
            <a:spLocks noGrp="1"/>
          </p:cNvSpPr>
          <p:nvPr>
            <p:ph idx="1"/>
          </p:nvPr>
        </p:nvSpPr>
        <p:spPr>
          <a:xfrm>
            <a:off x="1451579" y="2015732"/>
            <a:ext cx="9603275" cy="4161548"/>
          </a:xfrm>
        </p:spPr>
        <p:txBody>
          <a:bodyPr numCol="1">
            <a:normAutofit/>
          </a:bodyPr>
          <a:lstStyle/>
          <a:p>
            <a:r>
              <a:rPr lang="en-US" b="1" dirty="0">
                <a:solidFill>
                  <a:srgbClr val="000000"/>
                </a:solidFill>
                <a:latin typeface="+mj-lt"/>
              </a:rPr>
              <a:t>Our distribution policy has changed to a “No Contact” delivery; drivers are using hand sanitizer before and after each delivery, they are not entering client homes and staying 6 feet from clients upon delivery; all drivers must wear masks when making a delivery</a:t>
            </a:r>
          </a:p>
          <a:p>
            <a:endParaRPr lang="en-US" b="1" dirty="0">
              <a:solidFill>
                <a:srgbClr val="000000"/>
              </a:solidFill>
              <a:latin typeface="+mj-lt"/>
            </a:endParaRPr>
          </a:p>
          <a:p>
            <a:endParaRPr lang="en-US" b="1" dirty="0">
              <a:solidFill>
                <a:srgbClr val="000000"/>
              </a:solidFill>
              <a:latin typeface="+mj-lt"/>
            </a:endParaRPr>
          </a:p>
          <a:p>
            <a:pPr marL="685800" lvl="2">
              <a:spcBef>
                <a:spcPts val="1000"/>
              </a:spcBef>
            </a:pPr>
            <a:endParaRPr lang="en-US" b="1" dirty="0">
              <a:solidFill>
                <a:srgbClr val="000000"/>
              </a:solidFill>
              <a:latin typeface="+mj-lt"/>
            </a:endParaRPr>
          </a:p>
        </p:txBody>
      </p:sp>
      <p:pic>
        <p:nvPicPr>
          <p:cNvPr id="6" name="Picture 5">
            <a:extLst>
              <a:ext uri="{FF2B5EF4-FFF2-40B4-BE49-F238E27FC236}">
                <a16:creationId xmlns:a16="http://schemas.microsoft.com/office/drawing/2014/main" id="{A5E4E82B-3229-45C0-AEB0-5AFCEE764B78}"/>
              </a:ext>
            </a:extLst>
          </p:cNvPr>
          <p:cNvPicPr>
            <a:picLocks noChangeAspect="1"/>
          </p:cNvPicPr>
          <p:nvPr/>
        </p:nvPicPr>
        <p:blipFill>
          <a:blip r:embed="rId2"/>
          <a:stretch>
            <a:fillRect/>
          </a:stretch>
        </p:blipFill>
        <p:spPr>
          <a:xfrm>
            <a:off x="6811980" y="3316636"/>
            <a:ext cx="3687552" cy="2456481"/>
          </a:xfrm>
          <a:prstGeom prst="rect">
            <a:avLst/>
          </a:prstGeom>
        </p:spPr>
      </p:pic>
    </p:spTree>
    <p:extLst>
      <p:ext uri="{BB962C8B-B14F-4D97-AF65-F5344CB8AC3E}">
        <p14:creationId xmlns:p14="http://schemas.microsoft.com/office/powerpoint/2010/main" val="2961429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109A-A898-4FAE-AA46-6193B09016F9}"/>
              </a:ext>
            </a:extLst>
          </p:cNvPr>
          <p:cNvSpPr>
            <a:spLocks noGrp="1"/>
          </p:cNvSpPr>
          <p:nvPr>
            <p:ph type="title"/>
          </p:nvPr>
        </p:nvSpPr>
        <p:spPr>
          <a:xfrm>
            <a:off x="1451578" y="680720"/>
            <a:ext cx="9603275" cy="1049235"/>
          </a:xfrm>
        </p:spPr>
        <p:txBody>
          <a:bodyPr vert="horz" lIns="91440" tIns="45720" rIns="91440" bIns="0" rtlCol="0" anchor="ctr">
            <a:noAutofit/>
          </a:bodyPr>
          <a:lstStyle/>
          <a:p>
            <a:r>
              <a:rPr lang="en-US" sz="2800" b="1">
                <a:solidFill>
                  <a:schemeClr val="accent2"/>
                </a:solidFill>
              </a:rPr>
              <a:t>WE APPRECIATE your continued partnership! </a:t>
            </a:r>
            <a:endParaRPr lang="en-US" sz="2800" b="1" dirty="0">
              <a:solidFill>
                <a:schemeClr val="accent2"/>
              </a:solidFill>
            </a:endParaRPr>
          </a:p>
        </p:txBody>
      </p:sp>
      <p:sp>
        <p:nvSpPr>
          <p:cNvPr id="3" name="Content Placeholder 2">
            <a:extLst>
              <a:ext uri="{FF2B5EF4-FFF2-40B4-BE49-F238E27FC236}">
                <a16:creationId xmlns:a16="http://schemas.microsoft.com/office/drawing/2014/main" id="{62FC28E1-A09A-4E67-93AE-078BD41C2706}"/>
              </a:ext>
            </a:extLst>
          </p:cNvPr>
          <p:cNvSpPr>
            <a:spLocks noGrp="1"/>
          </p:cNvSpPr>
          <p:nvPr>
            <p:ph idx="1"/>
          </p:nvPr>
        </p:nvSpPr>
        <p:spPr>
          <a:xfrm>
            <a:off x="1451579" y="2015732"/>
            <a:ext cx="9603275" cy="4161548"/>
          </a:xfrm>
        </p:spPr>
        <p:txBody>
          <a:bodyPr numCol="1">
            <a:normAutofit/>
          </a:bodyPr>
          <a:lstStyle/>
          <a:p>
            <a:endParaRPr lang="en-US" b="1">
              <a:solidFill>
                <a:srgbClr val="000000"/>
              </a:solidFill>
              <a:latin typeface="+mj-lt"/>
            </a:endParaRPr>
          </a:p>
          <a:p>
            <a:endParaRPr lang="en-US" b="1">
              <a:solidFill>
                <a:srgbClr val="000000"/>
              </a:solidFill>
              <a:latin typeface="+mj-lt"/>
            </a:endParaRPr>
          </a:p>
          <a:p>
            <a:pPr marL="685800" lvl="2">
              <a:spcBef>
                <a:spcPts val="1000"/>
              </a:spcBef>
            </a:pPr>
            <a:endParaRPr lang="en-US" b="1" dirty="0">
              <a:solidFill>
                <a:srgbClr val="000000"/>
              </a:solidFill>
              <a:latin typeface="+mj-lt"/>
            </a:endParaRPr>
          </a:p>
        </p:txBody>
      </p:sp>
      <p:pic>
        <p:nvPicPr>
          <p:cNvPr id="5" name="Picture 4">
            <a:extLst>
              <a:ext uri="{FF2B5EF4-FFF2-40B4-BE49-F238E27FC236}">
                <a16:creationId xmlns:a16="http://schemas.microsoft.com/office/drawing/2014/main" id="{29CAFE24-69A0-4662-8487-79A42F42F74B}"/>
              </a:ext>
            </a:extLst>
          </p:cNvPr>
          <p:cNvPicPr>
            <a:picLocks noChangeAspect="1"/>
          </p:cNvPicPr>
          <p:nvPr/>
        </p:nvPicPr>
        <p:blipFill>
          <a:blip r:embed="rId2"/>
          <a:stretch>
            <a:fillRect/>
          </a:stretch>
        </p:blipFill>
        <p:spPr>
          <a:xfrm>
            <a:off x="1661648" y="2217130"/>
            <a:ext cx="3205319" cy="3205319"/>
          </a:xfrm>
          <a:prstGeom prst="rect">
            <a:avLst/>
          </a:prstGeom>
        </p:spPr>
      </p:pic>
      <p:pic>
        <p:nvPicPr>
          <p:cNvPr id="6" name="Picture 5">
            <a:extLst>
              <a:ext uri="{FF2B5EF4-FFF2-40B4-BE49-F238E27FC236}">
                <a16:creationId xmlns:a16="http://schemas.microsoft.com/office/drawing/2014/main" id="{58BDA7B8-486A-4C22-B9CF-152BBE6FD503}"/>
              </a:ext>
            </a:extLst>
          </p:cNvPr>
          <p:cNvPicPr>
            <a:picLocks noChangeAspect="1"/>
          </p:cNvPicPr>
          <p:nvPr/>
        </p:nvPicPr>
        <p:blipFill>
          <a:blip r:embed="rId3"/>
          <a:stretch>
            <a:fillRect/>
          </a:stretch>
        </p:blipFill>
        <p:spPr>
          <a:xfrm>
            <a:off x="5412658" y="2224842"/>
            <a:ext cx="5416240" cy="3124368"/>
          </a:xfrm>
          <a:prstGeom prst="rect">
            <a:avLst/>
          </a:prstGeom>
        </p:spPr>
      </p:pic>
    </p:spTree>
    <p:extLst>
      <p:ext uri="{BB962C8B-B14F-4D97-AF65-F5344CB8AC3E}">
        <p14:creationId xmlns:p14="http://schemas.microsoft.com/office/powerpoint/2010/main" val="893670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2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6" name="Rectangle 35">
            <a:extLst>
              <a:ext uri="{FF2B5EF4-FFF2-40B4-BE49-F238E27FC236}">
                <a16:creationId xmlns:a16="http://schemas.microsoft.com/office/drawing/2014/main" id="{856F0283-88F7-4156-A9F2-05A8C088C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532B2B2-6094-43C4-9F8C-62F8CCB6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40" name="Straight Connector 39">
            <a:extLst>
              <a:ext uri="{FF2B5EF4-FFF2-40B4-BE49-F238E27FC236}">
                <a16:creationId xmlns:a16="http://schemas.microsoft.com/office/drawing/2014/main" id="{C67059AD-6209-40DC-A746-1390D850FB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96038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3" name="Rectangle 42">
            <a:extLst>
              <a:ext uri="{FF2B5EF4-FFF2-40B4-BE49-F238E27FC236}">
                <a16:creationId xmlns:a16="http://schemas.microsoft.com/office/drawing/2014/main" id="{CE9FCCDC-43BA-4086-8A5E-83A77A40A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17041" y="870012"/>
            <a:ext cx="3639844" cy="4900474"/>
          </a:xfrm>
          <a:prstGeom prst="rect">
            <a:avLst/>
          </a:prstGeom>
          <a:solidFill>
            <a:schemeClr val="accent2"/>
          </a:solidFill>
          <a:ln w="76200" cmpd="sng">
            <a:noFill/>
            <a:miter lim="800000"/>
          </a:ln>
          <a:effectLst>
            <a:outerShdw blurRad="127000" dist="228600" dir="4740000" sx="98000" sy="98000" algn="tl" rotWithShape="0">
              <a:srgbClr val="000000">
                <a:alpha val="3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C5A25AE9-BB09-4E49-9702-B01FB2FE27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8" name="Straight Connector 47">
            <a:extLst>
              <a:ext uri="{FF2B5EF4-FFF2-40B4-BE49-F238E27FC236}">
                <a16:creationId xmlns:a16="http://schemas.microsoft.com/office/drawing/2014/main" id="{97B655F3-9B93-4D27-982D-1145D71443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1926B6E5-0014-4A17-998B-B9779CFE89F9}"/>
              </a:ext>
            </a:extLst>
          </p:cNvPr>
          <p:cNvSpPr>
            <a:spLocks noGrp="1"/>
          </p:cNvSpPr>
          <p:nvPr>
            <p:ph type="title"/>
          </p:nvPr>
        </p:nvSpPr>
        <p:spPr>
          <a:xfrm>
            <a:off x="1452617" y="1640593"/>
            <a:ext cx="8643154" cy="1887950"/>
          </a:xfrm>
        </p:spPr>
        <p:txBody>
          <a:bodyPr>
            <a:normAutofit/>
          </a:bodyPr>
          <a:lstStyle/>
          <a:p>
            <a:r>
              <a:rPr lang="en-US" sz="2800" b="1" dirty="0">
                <a:solidFill>
                  <a:schemeClr val="accent2"/>
                </a:solidFill>
              </a:rPr>
              <a:t>Thank you</a:t>
            </a:r>
          </a:p>
        </p:txBody>
      </p:sp>
      <p:sp>
        <p:nvSpPr>
          <p:cNvPr id="2" name="TextBox 1">
            <a:extLst>
              <a:ext uri="{FF2B5EF4-FFF2-40B4-BE49-F238E27FC236}">
                <a16:creationId xmlns:a16="http://schemas.microsoft.com/office/drawing/2014/main" id="{83E0882E-98CF-4300-8326-A42F6649F911}"/>
              </a:ext>
            </a:extLst>
          </p:cNvPr>
          <p:cNvSpPr txBox="1"/>
          <p:nvPr/>
        </p:nvSpPr>
        <p:spPr>
          <a:xfrm>
            <a:off x="1452616" y="3905250"/>
            <a:ext cx="5647493" cy="1754326"/>
          </a:xfrm>
          <a:prstGeom prst="rect">
            <a:avLst/>
          </a:prstGeom>
          <a:noFill/>
        </p:spPr>
        <p:txBody>
          <a:bodyPr wrap="square" lIns="91440" tIns="45720" rIns="91440" bIns="45720" rtlCol="0" anchor="t">
            <a:spAutoFit/>
          </a:bodyPr>
          <a:lstStyle/>
          <a:p>
            <a:endParaRPr lang="en-US" dirty="0">
              <a:cs typeface="Arial"/>
            </a:endParaRPr>
          </a:p>
          <a:p>
            <a:endParaRPr lang="en-US" dirty="0"/>
          </a:p>
          <a:p>
            <a:r>
              <a:rPr lang="en-US" b="1" dirty="0"/>
              <a:t>Morgan Feder </a:t>
            </a:r>
          </a:p>
          <a:p>
            <a:r>
              <a:rPr lang="en-US" dirty="0">
                <a:ea typeface="+mn-lt"/>
                <a:cs typeface="+mn-lt"/>
              </a:rPr>
              <a:t>Client Services Supervisor</a:t>
            </a:r>
          </a:p>
          <a:p>
            <a:r>
              <a:rPr lang="en-US" dirty="0">
                <a:hlinkClick r:id="rId3"/>
              </a:rPr>
              <a:t>morganf@lifelong.org</a:t>
            </a:r>
            <a:r>
              <a:rPr lang="en-US" dirty="0"/>
              <a:t> / 206-957-1686</a:t>
            </a:r>
          </a:p>
          <a:p>
            <a:endParaRPr lang="en-US">
              <a:cs typeface="Aria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6243" y="1109709"/>
            <a:ext cx="3161439" cy="440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78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889CB-F71F-473B-8BB1-6C6C9277BD4E}"/>
              </a:ext>
            </a:extLst>
          </p:cNvPr>
          <p:cNvSpPr>
            <a:spLocks noGrp="1"/>
          </p:cNvSpPr>
          <p:nvPr>
            <p:ph type="title"/>
          </p:nvPr>
        </p:nvSpPr>
        <p:spPr/>
        <p:txBody>
          <a:bodyPr>
            <a:normAutofit/>
          </a:bodyPr>
          <a:lstStyle/>
          <a:p>
            <a:pPr algn="ctr"/>
            <a:r>
              <a:rPr lang="en-US" sz="4800" b="1" dirty="0">
                <a:solidFill>
                  <a:schemeClr val="accent2"/>
                </a:solidFill>
              </a:rPr>
              <a:t>Overview </a:t>
            </a:r>
          </a:p>
        </p:txBody>
      </p:sp>
      <p:sp>
        <p:nvSpPr>
          <p:cNvPr id="3" name="Content Placeholder 2">
            <a:extLst>
              <a:ext uri="{FF2B5EF4-FFF2-40B4-BE49-F238E27FC236}">
                <a16:creationId xmlns:a16="http://schemas.microsoft.com/office/drawing/2014/main" id="{C0449819-433E-4CFC-94C0-AD504E418584}"/>
              </a:ext>
            </a:extLst>
          </p:cNvPr>
          <p:cNvSpPr>
            <a:spLocks noGrp="1"/>
          </p:cNvSpPr>
          <p:nvPr>
            <p:ph idx="1"/>
          </p:nvPr>
        </p:nvSpPr>
        <p:spPr/>
        <p:txBody>
          <a:bodyPr>
            <a:normAutofit/>
          </a:bodyPr>
          <a:lstStyle/>
          <a:p>
            <a:r>
              <a:rPr lang="en-US" sz="2800" dirty="0"/>
              <a:t>Who we are </a:t>
            </a:r>
          </a:p>
          <a:p>
            <a:r>
              <a:rPr lang="en-US" sz="2800" dirty="0"/>
              <a:t>What we do </a:t>
            </a:r>
          </a:p>
          <a:p>
            <a:r>
              <a:rPr lang="en-US" sz="2800" dirty="0"/>
              <a:t>Who we serve </a:t>
            </a:r>
          </a:p>
          <a:p>
            <a:r>
              <a:rPr lang="en-US" sz="2800" dirty="0"/>
              <a:t>How to refer </a:t>
            </a:r>
          </a:p>
        </p:txBody>
      </p:sp>
      <p:pic>
        <p:nvPicPr>
          <p:cNvPr id="7" name="Picture 6">
            <a:extLst>
              <a:ext uri="{FF2B5EF4-FFF2-40B4-BE49-F238E27FC236}">
                <a16:creationId xmlns:a16="http://schemas.microsoft.com/office/drawing/2014/main" id="{74ED0989-1E23-4DD4-8BC0-93FAB3CD2A9B}"/>
              </a:ext>
            </a:extLst>
          </p:cNvPr>
          <p:cNvPicPr>
            <a:picLocks noChangeAspect="1"/>
          </p:cNvPicPr>
          <p:nvPr/>
        </p:nvPicPr>
        <p:blipFill>
          <a:blip r:embed="rId2"/>
          <a:stretch>
            <a:fillRect/>
          </a:stretch>
        </p:blipFill>
        <p:spPr>
          <a:xfrm>
            <a:off x="5036013" y="2015732"/>
            <a:ext cx="5525511" cy="3680847"/>
          </a:xfrm>
          <a:prstGeom prst="rect">
            <a:avLst/>
          </a:prstGeom>
        </p:spPr>
      </p:pic>
    </p:spTree>
    <p:extLst>
      <p:ext uri="{BB962C8B-B14F-4D97-AF65-F5344CB8AC3E}">
        <p14:creationId xmlns:p14="http://schemas.microsoft.com/office/powerpoint/2010/main" val="256677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40010D3-0E3B-43AB-B44A-A5B87F31A586}"/>
              </a:ext>
            </a:extLst>
          </p:cNvPr>
          <p:cNvSpPr>
            <a:spLocks noGrp="1"/>
          </p:cNvSpPr>
          <p:nvPr>
            <p:ph type="title"/>
          </p:nvPr>
        </p:nvSpPr>
        <p:spPr>
          <a:xfrm>
            <a:off x="1531668" y="1497533"/>
            <a:ext cx="3272093" cy="2674198"/>
          </a:xfrm>
        </p:spPr>
        <p:txBody>
          <a:bodyPr anchor="t">
            <a:normAutofit/>
          </a:bodyPr>
          <a:lstStyle/>
          <a:p>
            <a:r>
              <a:rPr lang="en-US" b="1" dirty="0">
                <a:solidFill>
                  <a:schemeClr val="accent2"/>
                </a:solidFill>
              </a:rPr>
              <a:t>Our Mission </a:t>
            </a: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409DB5B-A85B-4F18-9438-C2E0E73D4233}"/>
              </a:ext>
            </a:extLst>
          </p:cNvPr>
          <p:cNvGraphicFramePr>
            <a:graphicFrameLocks noGrp="1"/>
          </p:cNvGraphicFramePr>
          <p:nvPr>
            <p:ph idx="1"/>
            <p:extLst>
              <p:ext uri="{D42A27DB-BD31-4B8C-83A1-F6EECF244321}">
                <p14:modId xmlns:p14="http://schemas.microsoft.com/office/powerpoint/2010/main" val="1322681521"/>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640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DF2109A-A898-4FAE-AA46-6193B09016F9}"/>
              </a:ext>
            </a:extLst>
          </p:cNvPr>
          <p:cNvSpPr>
            <a:spLocks noGrp="1"/>
          </p:cNvSpPr>
          <p:nvPr>
            <p:ph type="title"/>
          </p:nvPr>
        </p:nvSpPr>
        <p:spPr>
          <a:xfrm>
            <a:off x="1451580" y="804520"/>
            <a:ext cx="4176511" cy="1049235"/>
          </a:xfrm>
        </p:spPr>
        <p:txBody>
          <a:bodyPr vert="horz" lIns="91440" tIns="45720" rIns="91440" bIns="0" rtlCol="0">
            <a:normAutofit/>
          </a:bodyPr>
          <a:lstStyle/>
          <a:p>
            <a:pPr algn="ctr"/>
            <a:r>
              <a:rPr lang="en-US" b="1" i="0" u="none" strike="noStrike" dirty="0">
                <a:solidFill>
                  <a:schemeClr val="accent2"/>
                </a:solidFill>
                <a:effectLst/>
              </a:rPr>
              <a:t>WHAT WE DO</a:t>
            </a:r>
            <a:endParaRPr lang="en-US" dirty="0">
              <a:solidFill>
                <a:schemeClr val="accent2"/>
              </a:solidFill>
            </a:endParaRPr>
          </a:p>
        </p:txBody>
      </p:sp>
      <p:sp>
        <p:nvSpPr>
          <p:cNvPr id="19" name="Rectangle 18">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62FC28E1-A09A-4E67-93AE-078BD41C2706}"/>
              </a:ext>
            </a:extLst>
          </p:cNvPr>
          <p:cNvSpPr>
            <a:spLocks noGrp="1"/>
          </p:cNvSpPr>
          <p:nvPr>
            <p:ph idx="1"/>
          </p:nvPr>
        </p:nvSpPr>
        <p:spPr>
          <a:xfrm>
            <a:off x="1059614" y="2008046"/>
            <a:ext cx="4960441" cy="4099317"/>
          </a:xfrm>
        </p:spPr>
        <p:txBody>
          <a:bodyPr numCol="1">
            <a:normAutofit/>
          </a:bodyPr>
          <a:lstStyle/>
          <a:p>
            <a:pPr>
              <a:lnSpc>
                <a:spcPct val="110000"/>
              </a:lnSpc>
            </a:pPr>
            <a:r>
              <a:rPr lang="en-US" sz="1800" b="1" dirty="0">
                <a:latin typeface="+mj-lt"/>
              </a:rPr>
              <a:t>Chicken Soup Brigade works to improve the nutritional health of adults and families living with chronic health conditions.</a:t>
            </a:r>
          </a:p>
          <a:p>
            <a:pPr>
              <a:lnSpc>
                <a:spcPct val="110000"/>
              </a:lnSpc>
            </a:pPr>
            <a:r>
              <a:rPr lang="en-US" sz="1800" b="1" dirty="0">
                <a:latin typeface="+mj-lt"/>
              </a:rPr>
              <a:t>We believe Food is Medicine and has the power to reduce symptoms of many illnesses. Food is a tool of prevention.</a:t>
            </a:r>
          </a:p>
          <a:p>
            <a:pPr>
              <a:lnSpc>
                <a:spcPct val="110000"/>
              </a:lnSpc>
            </a:pPr>
            <a:r>
              <a:rPr lang="en-US" sz="1800" b="1" dirty="0">
                <a:latin typeface="+mj-lt"/>
              </a:rPr>
              <a:t>We prioritize services for those facing illness and injustice in order to improve their overall well-being and their health outcomes.</a:t>
            </a:r>
          </a:p>
          <a:p>
            <a:pPr>
              <a:lnSpc>
                <a:spcPct val="110000"/>
              </a:lnSpc>
            </a:pPr>
            <a:endParaRPr lang="en-US" sz="1400" b="1" dirty="0">
              <a:latin typeface="+mj-lt"/>
            </a:endParaRPr>
          </a:p>
        </p:txBody>
      </p:sp>
      <p:pic>
        <p:nvPicPr>
          <p:cNvPr id="5" name="Picture 4">
            <a:extLst>
              <a:ext uri="{FF2B5EF4-FFF2-40B4-BE49-F238E27FC236}">
                <a16:creationId xmlns:a16="http://schemas.microsoft.com/office/drawing/2014/main" id="{E9F9974F-7035-494A-A687-8323CE1F1A00}"/>
              </a:ext>
            </a:extLst>
          </p:cNvPr>
          <p:cNvPicPr>
            <a:picLocks noChangeAspect="1"/>
          </p:cNvPicPr>
          <p:nvPr/>
        </p:nvPicPr>
        <p:blipFill>
          <a:blip r:embed="rId2"/>
          <a:stretch>
            <a:fillRect/>
          </a:stretch>
        </p:blipFill>
        <p:spPr>
          <a:xfrm>
            <a:off x="6625655" y="2018413"/>
            <a:ext cx="4960442" cy="3298693"/>
          </a:xfrm>
          <a:prstGeom prst="rect">
            <a:avLst/>
          </a:prstGeom>
        </p:spPr>
      </p:pic>
      <p:pic>
        <p:nvPicPr>
          <p:cNvPr id="21" name="Picture 20">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301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4">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DF2109A-A898-4FAE-AA46-6193B09016F9}"/>
              </a:ext>
            </a:extLst>
          </p:cNvPr>
          <p:cNvSpPr>
            <a:spLocks noGrp="1"/>
          </p:cNvSpPr>
          <p:nvPr>
            <p:ph type="title"/>
          </p:nvPr>
        </p:nvSpPr>
        <p:spPr>
          <a:xfrm>
            <a:off x="1451580" y="804520"/>
            <a:ext cx="4176511" cy="1049235"/>
          </a:xfrm>
        </p:spPr>
        <p:txBody>
          <a:bodyPr vert="horz" lIns="91440" tIns="45720" rIns="91440" bIns="0" rtlCol="0">
            <a:normAutofit/>
          </a:bodyPr>
          <a:lstStyle/>
          <a:p>
            <a:r>
              <a:rPr lang="en-US" b="1" i="0" u="none" strike="noStrike" dirty="0">
                <a:solidFill>
                  <a:schemeClr val="accent2"/>
                </a:solidFill>
                <a:effectLst/>
                <a:latin typeface="+mj-lt"/>
              </a:rPr>
              <a:t>OUR SERVICES</a:t>
            </a:r>
            <a:endParaRPr lang="en-US" dirty="0">
              <a:solidFill>
                <a:schemeClr val="accent2"/>
              </a:solidFill>
            </a:endParaRPr>
          </a:p>
        </p:txBody>
      </p:sp>
      <p:sp>
        <p:nvSpPr>
          <p:cNvPr id="27" name="Rectangle 26">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62FC28E1-A09A-4E67-93AE-078BD41C2706}"/>
              </a:ext>
            </a:extLst>
          </p:cNvPr>
          <p:cNvSpPr>
            <a:spLocks noGrp="1"/>
          </p:cNvSpPr>
          <p:nvPr>
            <p:ph idx="1"/>
          </p:nvPr>
        </p:nvSpPr>
        <p:spPr>
          <a:xfrm>
            <a:off x="333420" y="2226500"/>
            <a:ext cx="10589342" cy="3691892"/>
          </a:xfrm>
        </p:spPr>
        <p:txBody>
          <a:bodyPr numCol="1">
            <a:normAutofit/>
          </a:bodyPr>
          <a:lstStyle/>
          <a:p>
            <a:pPr marL="0" indent="0">
              <a:lnSpc>
                <a:spcPct val="110000"/>
              </a:lnSpc>
              <a:buNone/>
            </a:pPr>
            <a:r>
              <a:rPr lang="en-US" b="1" dirty="0">
                <a:latin typeface="+mj-lt"/>
              </a:rPr>
              <a:t>Home Delivered Meals</a:t>
            </a:r>
          </a:p>
          <a:p>
            <a:pPr lvl="1">
              <a:lnSpc>
                <a:spcPct val="110000"/>
              </a:lnSpc>
            </a:pPr>
            <a:r>
              <a:rPr lang="en-US" sz="2000" b="1" dirty="0">
                <a:latin typeface="+mj-lt"/>
              </a:rPr>
              <a:t>Made in-house, from scratch, using whole food ingredients</a:t>
            </a:r>
          </a:p>
          <a:p>
            <a:pPr lvl="1">
              <a:lnSpc>
                <a:spcPct val="110000"/>
              </a:lnSpc>
            </a:pPr>
            <a:r>
              <a:rPr lang="en-US" sz="2000" b="1" dirty="0">
                <a:latin typeface="+mj-lt"/>
              </a:rPr>
              <a:t>Frozen and delivered to client’s homes</a:t>
            </a:r>
          </a:p>
          <a:p>
            <a:pPr lvl="1">
              <a:lnSpc>
                <a:spcPct val="110000"/>
              </a:lnSpc>
            </a:pPr>
            <a:r>
              <a:rPr lang="en-US" sz="2000" b="1" dirty="0">
                <a:latin typeface="+mj-lt"/>
              </a:rPr>
              <a:t>We offer 7 or 14 meals per week</a:t>
            </a:r>
          </a:p>
          <a:p>
            <a:pPr lvl="1">
              <a:lnSpc>
                <a:spcPct val="110000"/>
              </a:lnSpc>
            </a:pPr>
            <a:r>
              <a:rPr lang="en-US" sz="2000" b="1" dirty="0">
                <a:latin typeface="+mj-lt"/>
              </a:rPr>
              <a:t>Follow nutrition guidelines established by the American Heart Association and the American Diabetes Association </a:t>
            </a:r>
          </a:p>
          <a:p>
            <a:pPr lvl="1">
              <a:lnSpc>
                <a:spcPct val="110000"/>
              </a:lnSpc>
            </a:pPr>
            <a:r>
              <a:rPr lang="en-US" sz="2000" b="1" dirty="0">
                <a:latin typeface="+mj-lt"/>
              </a:rPr>
              <a:t>11 specialized meal types: Healthy Standard, Easy Digestion, No Gluten/No Dairy, Vegetarian, Dialysis Care, No Pork/No Beef, No Fish, No Nuts. All meals available soft.</a:t>
            </a:r>
          </a:p>
        </p:txBody>
      </p:sp>
      <p:pic>
        <p:nvPicPr>
          <p:cNvPr id="5" name="Picture 4">
            <a:extLst>
              <a:ext uri="{FF2B5EF4-FFF2-40B4-BE49-F238E27FC236}">
                <a16:creationId xmlns:a16="http://schemas.microsoft.com/office/drawing/2014/main" id="{373E7E9B-EC53-4B10-938A-F7CD0E6F432D}"/>
              </a:ext>
            </a:extLst>
          </p:cNvPr>
          <p:cNvPicPr>
            <a:picLocks noChangeAspect="1"/>
          </p:cNvPicPr>
          <p:nvPr/>
        </p:nvPicPr>
        <p:blipFill>
          <a:blip r:embed="rId2"/>
          <a:stretch>
            <a:fillRect/>
          </a:stretch>
        </p:blipFill>
        <p:spPr>
          <a:xfrm>
            <a:off x="6963372" y="85443"/>
            <a:ext cx="3774732" cy="2510196"/>
          </a:xfrm>
          <a:prstGeom prst="rect">
            <a:avLst/>
          </a:prstGeom>
        </p:spPr>
      </p:pic>
      <p:pic>
        <p:nvPicPr>
          <p:cNvPr id="29" name="Picture 2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80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DF2109A-A898-4FAE-AA46-6193B09016F9}"/>
              </a:ext>
            </a:extLst>
          </p:cNvPr>
          <p:cNvSpPr>
            <a:spLocks noGrp="1"/>
          </p:cNvSpPr>
          <p:nvPr>
            <p:ph type="title"/>
          </p:nvPr>
        </p:nvSpPr>
        <p:spPr>
          <a:xfrm>
            <a:off x="1451580" y="804521"/>
            <a:ext cx="4176511" cy="675896"/>
          </a:xfrm>
        </p:spPr>
        <p:txBody>
          <a:bodyPr vert="horz" lIns="91440" tIns="45720" rIns="91440" bIns="0" rtlCol="0">
            <a:normAutofit/>
          </a:bodyPr>
          <a:lstStyle/>
          <a:p>
            <a:r>
              <a:rPr lang="en-US" b="1" i="0" u="none" strike="noStrike" dirty="0">
                <a:solidFill>
                  <a:schemeClr val="accent2"/>
                </a:solidFill>
                <a:effectLst/>
                <a:latin typeface="+mj-lt"/>
              </a:rPr>
              <a:t>OUR SERVICES</a:t>
            </a:r>
            <a:endParaRPr lang="en-US" dirty="0">
              <a:solidFill>
                <a:schemeClr val="accent2"/>
              </a:solidFill>
            </a:endParaRPr>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62FC28E1-A09A-4E67-93AE-078BD41C2706}"/>
              </a:ext>
            </a:extLst>
          </p:cNvPr>
          <p:cNvSpPr>
            <a:spLocks noGrp="1"/>
          </p:cNvSpPr>
          <p:nvPr>
            <p:ph idx="1"/>
          </p:nvPr>
        </p:nvSpPr>
        <p:spPr>
          <a:xfrm>
            <a:off x="461984" y="1848290"/>
            <a:ext cx="5170445" cy="4037736"/>
          </a:xfrm>
        </p:spPr>
        <p:txBody>
          <a:bodyPr numCol="1">
            <a:normAutofit lnSpcReduction="10000"/>
          </a:bodyPr>
          <a:lstStyle/>
          <a:p>
            <a:pPr marL="0" indent="0">
              <a:lnSpc>
                <a:spcPct val="110000"/>
              </a:lnSpc>
              <a:buNone/>
            </a:pPr>
            <a:r>
              <a:rPr lang="en-US" sz="2200" b="1" dirty="0">
                <a:latin typeface="+mj-lt"/>
              </a:rPr>
              <a:t>Groceries</a:t>
            </a:r>
          </a:p>
          <a:p>
            <a:pPr lvl="1">
              <a:lnSpc>
                <a:spcPct val="110000"/>
              </a:lnSpc>
            </a:pPr>
            <a:r>
              <a:rPr lang="en-US" sz="2200" b="1" dirty="0">
                <a:latin typeface="+mj-lt"/>
              </a:rPr>
              <a:t>Bags of groceries have enough food from each food group to make 7 nutritious meals</a:t>
            </a:r>
          </a:p>
          <a:p>
            <a:pPr lvl="1">
              <a:lnSpc>
                <a:spcPct val="110000"/>
              </a:lnSpc>
            </a:pPr>
            <a:r>
              <a:rPr lang="en-US" sz="2200" b="1" dirty="0">
                <a:latin typeface="+mj-lt"/>
              </a:rPr>
              <a:t>Follow nutrition guidelines established by the American Heart Association and the American Diabetes Association </a:t>
            </a:r>
          </a:p>
          <a:p>
            <a:pPr lvl="1">
              <a:lnSpc>
                <a:spcPct val="110000"/>
              </a:lnSpc>
            </a:pPr>
            <a:r>
              <a:rPr lang="en-US" sz="2200" b="1" dirty="0">
                <a:latin typeface="+mj-lt"/>
              </a:rPr>
              <a:t>Our Grocery Bag Options: Healthy Standard, Low Cook, API, Latinx, East African</a:t>
            </a:r>
          </a:p>
          <a:p>
            <a:pPr>
              <a:lnSpc>
                <a:spcPct val="110000"/>
              </a:lnSpc>
            </a:pPr>
            <a:endParaRPr lang="en-US" sz="1700" b="1" dirty="0">
              <a:latin typeface="+mj-lt"/>
            </a:endParaRPr>
          </a:p>
        </p:txBody>
      </p:sp>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6BF0C35-1515-4E6A-9ED2-4EAC1A5FC5C2}"/>
              </a:ext>
            </a:extLst>
          </p:cNvPr>
          <p:cNvPicPr>
            <a:picLocks noChangeAspect="1"/>
          </p:cNvPicPr>
          <p:nvPr/>
        </p:nvPicPr>
        <p:blipFill>
          <a:blip r:embed="rId3"/>
          <a:stretch>
            <a:fillRect/>
          </a:stretch>
        </p:blipFill>
        <p:spPr>
          <a:xfrm>
            <a:off x="5998083" y="1925995"/>
            <a:ext cx="5827960" cy="3882325"/>
          </a:xfrm>
          <a:prstGeom prst="rect">
            <a:avLst/>
          </a:prstGeom>
        </p:spPr>
      </p:pic>
    </p:spTree>
    <p:extLst>
      <p:ext uri="{BB962C8B-B14F-4D97-AF65-F5344CB8AC3E}">
        <p14:creationId xmlns:p14="http://schemas.microsoft.com/office/powerpoint/2010/main" val="429216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109A-A898-4FAE-AA46-6193B09016F9}"/>
              </a:ext>
            </a:extLst>
          </p:cNvPr>
          <p:cNvSpPr>
            <a:spLocks noGrp="1"/>
          </p:cNvSpPr>
          <p:nvPr>
            <p:ph type="title"/>
          </p:nvPr>
        </p:nvSpPr>
        <p:spPr>
          <a:xfrm>
            <a:off x="1451578" y="680720"/>
            <a:ext cx="9603275" cy="1049235"/>
          </a:xfrm>
        </p:spPr>
        <p:txBody>
          <a:bodyPr vert="horz" lIns="91440" tIns="45720" rIns="91440" bIns="0" rtlCol="0" anchor="ctr">
            <a:noAutofit/>
          </a:bodyPr>
          <a:lstStyle/>
          <a:p>
            <a:r>
              <a:rPr lang="en-US" sz="4000" b="1" i="0" u="none" strike="noStrike" dirty="0">
                <a:solidFill>
                  <a:schemeClr val="accent2"/>
                </a:solidFill>
                <a:effectLst/>
                <a:latin typeface="+mj-lt"/>
              </a:rPr>
              <a:t>OUR SERVICES</a:t>
            </a:r>
            <a:endParaRPr lang="en-US" sz="4000" dirty="0">
              <a:solidFill>
                <a:schemeClr val="accent2"/>
              </a:solidFill>
            </a:endParaRPr>
          </a:p>
        </p:txBody>
      </p:sp>
      <p:sp>
        <p:nvSpPr>
          <p:cNvPr id="3" name="Content Placeholder 2">
            <a:extLst>
              <a:ext uri="{FF2B5EF4-FFF2-40B4-BE49-F238E27FC236}">
                <a16:creationId xmlns:a16="http://schemas.microsoft.com/office/drawing/2014/main" id="{62FC28E1-A09A-4E67-93AE-078BD41C2706}"/>
              </a:ext>
            </a:extLst>
          </p:cNvPr>
          <p:cNvSpPr>
            <a:spLocks noGrp="1"/>
          </p:cNvSpPr>
          <p:nvPr>
            <p:ph idx="1"/>
          </p:nvPr>
        </p:nvSpPr>
        <p:spPr>
          <a:xfrm>
            <a:off x="1451579" y="2015732"/>
            <a:ext cx="9603275" cy="4161548"/>
          </a:xfrm>
        </p:spPr>
        <p:txBody>
          <a:bodyPr numCol="1">
            <a:normAutofit lnSpcReduction="10000"/>
          </a:bodyPr>
          <a:lstStyle/>
          <a:p>
            <a:pPr marL="0" indent="0">
              <a:buNone/>
            </a:pPr>
            <a:r>
              <a:rPr lang="en-US" sz="3600" b="1" dirty="0">
                <a:solidFill>
                  <a:srgbClr val="000000"/>
                </a:solidFill>
                <a:latin typeface="+mj-lt"/>
              </a:rPr>
              <a:t>Nutrition Counseling</a:t>
            </a:r>
          </a:p>
          <a:p>
            <a:pPr lvl="1"/>
            <a:r>
              <a:rPr lang="en-US" sz="2600" b="1" dirty="0">
                <a:solidFill>
                  <a:srgbClr val="000000"/>
                </a:solidFill>
                <a:latin typeface="+mj-lt"/>
              </a:rPr>
              <a:t>Team of RDNs who provide MNT using client centered strategies, thorough assessment of nutritional health and dietary needs; use motivational interviewing techniques</a:t>
            </a:r>
          </a:p>
          <a:p>
            <a:pPr lvl="1"/>
            <a:r>
              <a:rPr lang="en-US" sz="2600" b="1" dirty="0">
                <a:solidFill>
                  <a:srgbClr val="000000"/>
                </a:solidFill>
                <a:latin typeface="+mj-lt"/>
              </a:rPr>
              <a:t>RDN team supports clients through education and guidance on practical cooking skills, how to choose the best foods to support their health condition</a:t>
            </a:r>
          </a:p>
          <a:p>
            <a:pPr marL="685800" lvl="2">
              <a:spcBef>
                <a:spcPts val="1000"/>
              </a:spcBef>
            </a:pPr>
            <a:endParaRPr lang="en-US" b="1" dirty="0">
              <a:solidFill>
                <a:srgbClr val="000000"/>
              </a:solidFill>
              <a:latin typeface="+mj-lt"/>
            </a:endParaRPr>
          </a:p>
        </p:txBody>
      </p:sp>
    </p:spTree>
    <p:extLst>
      <p:ext uri="{BB962C8B-B14F-4D97-AF65-F5344CB8AC3E}">
        <p14:creationId xmlns:p14="http://schemas.microsoft.com/office/powerpoint/2010/main" val="411354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109A-A898-4FAE-AA46-6193B09016F9}"/>
              </a:ext>
            </a:extLst>
          </p:cNvPr>
          <p:cNvSpPr>
            <a:spLocks noGrp="1"/>
          </p:cNvSpPr>
          <p:nvPr>
            <p:ph type="title"/>
          </p:nvPr>
        </p:nvSpPr>
        <p:spPr>
          <a:xfrm>
            <a:off x="1451578" y="680720"/>
            <a:ext cx="9603275" cy="1049235"/>
          </a:xfrm>
        </p:spPr>
        <p:txBody>
          <a:bodyPr vert="horz" lIns="91440" tIns="45720" rIns="91440" bIns="0" rtlCol="0" anchor="ctr">
            <a:noAutofit/>
          </a:bodyPr>
          <a:lstStyle/>
          <a:p>
            <a:r>
              <a:rPr lang="en-US" sz="4000" b="1" i="0" u="none" strike="noStrike" dirty="0">
                <a:solidFill>
                  <a:schemeClr val="accent2"/>
                </a:solidFill>
                <a:effectLst/>
                <a:latin typeface="+mj-lt"/>
              </a:rPr>
              <a:t>OUR SERVICES</a:t>
            </a:r>
            <a:endParaRPr lang="en-US" sz="4000" dirty="0">
              <a:solidFill>
                <a:schemeClr val="accent2"/>
              </a:solidFill>
            </a:endParaRPr>
          </a:p>
        </p:txBody>
      </p:sp>
      <p:sp>
        <p:nvSpPr>
          <p:cNvPr id="3" name="Content Placeholder 2">
            <a:extLst>
              <a:ext uri="{FF2B5EF4-FFF2-40B4-BE49-F238E27FC236}">
                <a16:creationId xmlns:a16="http://schemas.microsoft.com/office/drawing/2014/main" id="{62FC28E1-A09A-4E67-93AE-078BD41C2706}"/>
              </a:ext>
            </a:extLst>
          </p:cNvPr>
          <p:cNvSpPr>
            <a:spLocks noGrp="1"/>
          </p:cNvSpPr>
          <p:nvPr>
            <p:ph idx="1"/>
          </p:nvPr>
        </p:nvSpPr>
        <p:spPr>
          <a:xfrm>
            <a:off x="1451579" y="2015732"/>
            <a:ext cx="9603275" cy="4161548"/>
          </a:xfrm>
        </p:spPr>
        <p:txBody>
          <a:bodyPr numCol="1">
            <a:normAutofit/>
          </a:bodyPr>
          <a:lstStyle/>
          <a:p>
            <a:pPr marL="0" lvl="1" indent="0">
              <a:spcBef>
                <a:spcPts val="1000"/>
              </a:spcBef>
              <a:buNone/>
            </a:pPr>
            <a:r>
              <a:rPr lang="en-US" sz="3600" b="1" dirty="0">
                <a:solidFill>
                  <a:srgbClr val="000000"/>
                </a:solidFill>
                <a:latin typeface="+mj-lt"/>
              </a:rPr>
              <a:t>Nutrition Classes</a:t>
            </a:r>
          </a:p>
          <a:p>
            <a:pPr marL="685800" lvl="2">
              <a:spcBef>
                <a:spcPts val="1000"/>
              </a:spcBef>
            </a:pPr>
            <a:r>
              <a:rPr lang="en-US" sz="2600" b="1" dirty="0">
                <a:solidFill>
                  <a:srgbClr val="000000"/>
                </a:solidFill>
                <a:latin typeface="+mj-lt"/>
              </a:rPr>
              <a:t>Community Nutritionist provides virtual classes in collaboration with partner agencies</a:t>
            </a:r>
          </a:p>
          <a:p>
            <a:pPr marL="685800" lvl="2">
              <a:spcBef>
                <a:spcPts val="1000"/>
              </a:spcBef>
            </a:pPr>
            <a:r>
              <a:rPr lang="en-US" sz="2600" b="1" dirty="0">
                <a:solidFill>
                  <a:srgbClr val="000000"/>
                </a:solidFill>
                <a:latin typeface="+mj-lt"/>
              </a:rPr>
              <a:t>Classes include cooking skills and nutrition education</a:t>
            </a:r>
          </a:p>
          <a:p>
            <a:pPr marL="685800" lvl="2">
              <a:spcBef>
                <a:spcPts val="1000"/>
              </a:spcBef>
            </a:pPr>
            <a:r>
              <a:rPr lang="en-US" sz="2600" b="1" dirty="0">
                <a:solidFill>
                  <a:srgbClr val="000000"/>
                </a:solidFill>
                <a:latin typeface="+mj-lt"/>
              </a:rPr>
              <a:t>Participants receive a bag of groceries with recipe ingredients each week</a:t>
            </a:r>
          </a:p>
          <a:p>
            <a:pPr marL="685800" lvl="2">
              <a:spcBef>
                <a:spcPts val="1000"/>
              </a:spcBef>
            </a:pPr>
            <a:endParaRPr lang="en-US" b="1" dirty="0">
              <a:solidFill>
                <a:srgbClr val="000000"/>
              </a:solidFill>
              <a:latin typeface="+mj-lt"/>
            </a:endParaRPr>
          </a:p>
        </p:txBody>
      </p:sp>
    </p:spTree>
    <p:extLst>
      <p:ext uri="{BB962C8B-B14F-4D97-AF65-F5344CB8AC3E}">
        <p14:creationId xmlns:p14="http://schemas.microsoft.com/office/powerpoint/2010/main" val="1478405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109A-A898-4FAE-AA46-6193B09016F9}"/>
              </a:ext>
            </a:extLst>
          </p:cNvPr>
          <p:cNvSpPr>
            <a:spLocks noGrp="1"/>
          </p:cNvSpPr>
          <p:nvPr>
            <p:ph type="title"/>
          </p:nvPr>
        </p:nvSpPr>
        <p:spPr>
          <a:xfrm>
            <a:off x="1451578" y="680720"/>
            <a:ext cx="9603275" cy="1049235"/>
          </a:xfrm>
        </p:spPr>
        <p:txBody>
          <a:bodyPr vert="horz" lIns="91440" tIns="45720" rIns="91440" bIns="0" rtlCol="0" anchor="ctr">
            <a:noAutofit/>
          </a:bodyPr>
          <a:lstStyle/>
          <a:p>
            <a:r>
              <a:rPr lang="en-US" sz="4000" b="1" i="0" u="none" strike="noStrike" dirty="0">
                <a:solidFill>
                  <a:schemeClr val="accent2"/>
                </a:solidFill>
                <a:effectLst/>
                <a:latin typeface="+mj-lt"/>
              </a:rPr>
              <a:t>OUR SERVICES</a:t>
            </a:r>
            <a:endParaRPr lang="en-US" sz="4000" dirty="0">
              <a:solidFill>
                <a:schemeClr val="accent2"/>
              </a:solidFill>
            </a:endParaRPr>
          </a:p>
        </p:txBody>
      </p:sp>
      <p:sp>
        <p:nvSpPr>
          <p:cNvPr id="3" name="Content Placeholder 2">
            <a:extLst>
              <a:ext uri="{FF2B5EF4-FFF2-40B4-BE49-F238E27FC236}">
                <a16:creationId xmlns:a16="http://schemas.microsoft.com/office/drawing/2014/main" id="{62FC28E1-A09A-4E67-93AE-078BD41C2706}"/>
              </a:ext>
            </a:extLst>
          </p:cNvPr>
          <p:cNvSpPr>
            <a:spLocks noGrp="1"/>
          </p:cNvSpPr>
          <p:nvPr>
            <p:ph idx="1"/>
          </p:nvPr>
        </p:nvSpPr>
        <p:spPr>
          <a:xfrm>
            <a:off x="1451579" y="2015732"/>
            <a:ext cx="9603275" cy="4161548"/>
          </a:xfrm>
        </p:spPr>
        <p:txBody>
          <a:bodyPr numCol="1">
            <a:normAutofit/>
          </a:bodyPr>
          <a:lstStyle/>
          <a:p>
            <a:pPr marL="0" indent="0">
              <a:buNone/>
            </a:pPr>
            <a:r>
              <a:rPr lang="en-US" b="1" dirty="0">
                <a:solidFill>
                  <a:srgbClr val="000000"/>
                </a:solidFill>
                <a:latin typeface="+mj-lt"/>
              </a:rPr>
              <a:t>Home Essential Kits</a:t>
            </a:r>
          </a:p>
          <a:p>
            <a:pPr lvl="1"/>
            <a:r>
              <a:rPr lang="en-US" b="1" dirty="0">
                <a:solidFill>
                  <a:srgbClr val="000000"/>
                </a:solidFill>
                <a:latin typeface="+mj-lt"/>
              </a:rPr>
              <a:t>Include home cleaning supplies, hygiene, safety and sanitation products</a:t>
            </a:r>
          </a:p>
          <a:p>
            <a:pPr marL="685800" lvl="2">
              <a:spcBef>
                <a:spcPts val="1000"/>
              </a:spcBef>
            </a:pPr>
            <a:endParaRPr lang="en-US" b="1" dirty="0">
              <a:solidFill>
                <a:srgbClr val="000000"/>
              </a:solidFill>
              <a:latin typeface="+mj-lt"/>
            </a:endParaRPr>
          </a:p>
        </p:txBody>
      </p:sp>
      <p:pic>
        <p:nvPicPr>
          <p:cNvPr id="4" name="Picture 3">
            <a:extLst>
              <a:ext uri="{FF2B5EF4-FFF2-40B4-BE49-F238E27FC236}">
                <a16:creationId xmlns:a16="http://schemas.microsoft.com/office/drawing/2014/main" id="{ABB312BB-D6DA-4C5B-AF73-5FAE96CF2E5B}"/>
              </a:ext>
            </a:extLst>
          </p:cNvPr>
          <p:cNvPicPr>
            <a:picLocks noChangeAspect="1"/>
          </p:cNvPicPr>
          <p:nvPr/>
        </p:nvPicPr>
        <p:blipFill>
          <a:blip r:embed="rId2"/>
          <a:stretch>
            <a:fillRect/>
          </a:stretch>
        </p:blipFill>
        <p:spPr>
          <a:xfrm>
            <a:off x="2589212" y="3245476"/>
            <a:ext cx="2882518" cy="2115417"/>
          </a:xfrm>
          <a:prstGeom prst="rect">
            <a:avLst/>
          </a:prstGeom>
        </p:spPr>
      </p:pic>
      <p:pic>
        <p:nvPicPr>
          <p:cNvPr id="5" name="Picture 4">
            <a:extLst>
              <a:ext uri="{FF2B5EF4-FFF2-40B4-BE49-F238E27FC236}">
                <a16:creationId xmlns:a16="http://schemas.microsoft.com/office/drawing/2014/main" id="{607138FF-3458-46BC-993C-DED43DE89A41}"/>
              </a:ext>
            </a:extLst>
          </p:cNvPr>
          <p:cNvPicPr>
            <a:picLocks noChangeAspect="1"/>
          </p:cNvPicPr>
          <p:nvPr/>
        </p:nvPicPr>
        <p:blipFill>
          <a:blip r:embed="rId3"/>
          <a:stretch>
            <a:fillRect/>
          </a:stretch>
        </p:blipFill>
        <p:spPr>
          <a:xfrm>
            <a:off x="6889575" y="3245476"/>
            <a:ext cx="2662096" cy="2115416"/>
          </a:xfrm>
          <a:prstGeom prst="rect">
            <a:avLst/>
          </a:prstGeom>
        </p:spPr>
      </p:pic>
    </p:spTree>
    <p:extLst>
      <p:ext uri="{BB962C8B-B14F-4D97-AF65-F5344CB8AC3E}">
        <p14:creationId xmlns:p14="http://schemas.microsoft.com/office/powerpoint/2010/main" val="149072670"/>
      </p:ext>
    </p:extLst>
  </p:cSld>
  <p:clrMapOvr>
    <a:masterClrMapping/>
  </p:clrMapOvr>
</p:sld>
</file>

<file path=ppt/theme/theme1.xml><?xml version="1.0" encoding="utf-8"?>
<a:theme xmlns:a="http://schemas.openxmlformats.org/drawingml/2006/main" name="Gallery">
  <a:themeElements>
    <a:clrScheme name="Lifelong Colors 2020">
      <a:dk1>
        <a:sysClr val="windowText" lastClr="000000"/>
      </a:dk1>
      <a:lt1>
        <a:sysClr val="window" lastClr="FFFFFF"/>
      </a:lt1>
      <a:dk2>
        <a:srgbClr val="44546A"/>
      </a:dk2>
      <a:lt2>
        <a:srgbClr val="E7E6E6"/>
      </a:lt2>
      <a:accent1>
        <a:srgbClr val="BA0C2F"/>
      </a:accent1>
      <a:accent2>
        <a:srgbClr val="72B0BD"/>
      </a:accent2>
      <a:accent3>
        <a:srgbClr val="CED9E5"/>
      </a:accent3>
      <a:accent4>
        <a:srgbClr val="333F48"/>
      </a:accent4>
      <a:accent5>
        <a:srgbClr val="000000"/>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42058e4-eb1f-4916-aebd-4ffd1d5462c7">
      <UserInfo>
        <DisplayName>Sage Fitzpatrick</DisplayName>
        <AccountId>7</AccountId>
        <AccountType/>
      </UserInfo>
      <UserInfo>
        <DisplayName>Sydney Sifferman</DisplayName>
        <AccountId>15</AccountId>
        <AccountType/>
      </UserInfo>
      <UserInfo>
        <DisplayName>Frances Dinger</DisplayName>
        <AccountId>16</AccountId>
        <AccountType/>
      </UserInfo>
      <UserInfo>
        <DisplayName>James Snell</DisplayName>
        <AccountId>14</AccountId>
        <AccountType/>
      </UserInfo>
      <UserInfo>
        <DisplayName>Jeremy Orbe</DisplayName>
        <AccountId>12</AccountId>
        <AccountType/>
      </UserInfo>
      <UserInfo>
        <DisplayName>Drew Schilson</DisplayName>
        <AccountId>20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BC0F272B11F24CA7C354788B744646" ma:contentTypeVersion="6" ma:contentTypeDescription="Create a new document." ma:contentTypeScope="" ma:versionID="35d9858f39279703d62370d8135d1181">
  <xsd:schema xmlns:xsd="http://www.w3.org/2001/XMLSchema" xmlns:xs="http://www.w3.org/2001/XMLSchema" xmlns:p="http://schemas.microsoft.com/office/2006/metadata/properties" xmlns:ns2="1ce3c658-5866-43c6-acc8-89446c15e433" xmlns:ns3="542058e4-eb1f-4916-aebd-4ffd1d5462c7" targetNamespace="http://schemas.microsoft.com/office/2006/metadata/properties" ma:root="true" ma:fieldsID="81be1f83ec9e48c3feea1d642a84cf07" ns2:_="" ns3:_="">
    <xsd:import namespace="1ce3c658-5866-43c6-acc8-89446c15e433"/>
    <xsd:import namespace="542058e4-eb1f-4916-aebd-4ffd1d5462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3c658-5866-43c6-acc8-89446c15e4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2058e4-eb1f-4916-aebd-4ffd1d5462c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2D85B9-4D1E-4D59-AE56-F55FF66D2535}">
  <ds:schemaRef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elements/1.1/"/>
    <ds:schemaRef ds:uri="542058e4-eb1f-4916-aebd-4ffd1d5462c7"/>
    <ds:schemaRef ds:uri="1ce3c658-5866-43c6-acc8-89446c15e433"/>
    <ds:schemaRef ds:uri="http://purl.org/dc/terms/"/>
  </ds:schemaRefs>
</ds:datastoreItem>
</file>

<file path=customXml/itemProps2.xml><?xml version="1.0" encoding="utf-8"?>
<ds:datastoreItem xmlns:ds="http://schemas.openxmlformats.org/officeDocument/2006/customXml" ds:itemID="{6BD6895A-7381-4D2B-AB74-661D03F904AD}">
  <ds:schemaRefs>
    <ds:schemaRef ds:uri="http://schemas.microsoft.com/sharepoint/v3/contenttype/forms"/>
  </ds:schemaRefs>
</ds:datastoreItem>
</file>

<file path=customXml/itemProps3.xml><?xml version="1.0" encoding="utf-8"?>
<ds:datastoreItem xmlns:ds="http://schemas.openxmlformats.org/officeDocument/2006/customXml" ds:itemID="{2C3B8C96-8E63-4A13-A83B-83025C4E2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e3c658-5866-43c6-acc8-89446c15e433"/>
    <ds:schemaRef ds:uri="542058e4-eb1f-4916-aebd-4ffd1d5462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11010</TotalTime>
  <Words>677</Words>
  <Application>Microsoft Office PowerPoint</Application>
  <PresentationFormat>Widescreen</PresentationFormat>
  <Paragraphs>82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Gallery</vt:lpstr>
      <vt:lpstr>Food and Nutrition Services</vt:lpstr>
      <vt:lpstr>Overview </vt:lpstr>
      <vt:lpstr>Our Mission </vt:lpstr>
      <vt:lpstr>WHAT WE DO</vt:lpstr>
      <vt:lpstr>OUR SERVICES</vt:lpstr>
      <vt:lpstr>OUR SERVICES</vt:lpstr>
      <vt:lpstr>OUR SERVICES</vt:lpstr>
      <vt:lpstr>OUR SERVICES</vt:lpstr>
      <vt:lpstr>OUR SERVICES</vt:lpstr>
      <vt:lpstr>What makes us unique?  </vt:lpstr>
      <vt:lpstr>Eligibility Criteria </vt:lpstr>
      <vt:lpstr>What is the process? </vt:lpstr>
      <vt:lpstr>How to reach us</vt:lpstr>
      <vt:lpstr>OUR COVID-19 Response</vt:lpstr>
      <vt:lpstr>OUR COVID-19 Response</vt:lpstr>
      <vt:lpstr>WE APPRECIATE your continued partnership!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Lifelong Marketing &amp; Communications Updates</dc:title>
  <dc:creator>Ali LeRoy</dc:creator>
  <cp:lastModifiedBy>Morgan Feder</cp:lastModifiedBy>
  <cp:revision>33</cp:revision>
  <dcterms:created xsi:type="dcterms:W3CDTF">2021-02-08T23:20:08Z</dcterms:created>
  <dcterms:modified xsi:type="dcterms:W3CDTF">2021-09-02T20:28:24Z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0x0101000FBC0F272B11F24CA7C354788B744646</vt:lpwstr>
  </property>
</Properties>
</file>