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9900"/>
    <a:srgbClr val="304882"/>
    <a:srgbClr val="0099A8"/>
    <a:srgbClr val="FDC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C665-60F7-41A2-AC98-160F76FD8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8544C-B0C3-4037-8252-64C7956D4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D7235-AA02-4C16-9C9F-50A6943E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9DA94-ADCD-4F4E-908E-E2BD6039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9694C-BA22-48C1-A63D-411D6B13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8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1CD1-E2A1-4E04-8F30-56CF1247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69D34-9A0B-4034-BF1E-6B5BC70CC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EF302-6B74-4DE6-9DBE-2CFEBD06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7C55-119C-4D7B-BAAA-4DD49F2E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0101A-E1E2-4B28-AE80-31314941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1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FC788-86E5-46D5-A9B8-8CD09C526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618E8-B459-4768-9C51-821C1E56F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C8F29-F201-419A-9D4D-C340BAAE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1FCD-3B8F-46EF-8FD9-F3A0B911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19EA1-90B1-420A-AD83-552482D2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3A54-C31A-4598-86D6-81C6AB88F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430E3-A389-4FCE-AC71-7C41B7943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D8E0E-809C-4C4D-B38A-659C1520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607D4-E023-469C-9108-5F5D304F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914E8-6DD2-43C8-8836-2369D379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0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EB23-E101-4EBA-AAE4-DCF140E98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4FC2E-A320-4BC1-8747-2DADC27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E256-D357-4801-BBFB-87C761BE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264B3-2973-4CA3-A3DC-4370C4F3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B83FD-1D1A-46B7-962F-E7135D5A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3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8E9C5-FF26-4805-BB07-F4BBC22D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B8299-F7F2-4564-81DC-5096B9B8D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CC1C1-EDF9-4BFB-B6BF-F0060C716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A7589-CF40-4C8F-BC90-B588E2FF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8B47E-DBF3-489F-A61C-FEFA5636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66A5E-FB08-4FCB-9F38-B04B59C5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0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E2DF-1C2A-4B59-B94E-051C5816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BD343-46C8-4026-953E-36F550128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EF48A-049E-4141-BA05-DED86C756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04648-CF2F-44BA-8E7C-E9B4CDF26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3FE9A-D7D6-4CF2-8D90-1EA92C1BB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ACBE5-6E79-4FD2-99AA-B0C8F746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32BDD-BFC7-4C4F-9911-43FD538A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F7655-5EAA-4947-96B7-851E3D44E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3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E74F-9DC5-4FEA-8A2C-9C87EAA8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6E5C5-9CF2-41D4-A7A7-0D283E99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F83E9-B980-40D8-B1A0-7FA2CB04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06D76-53F3-4150-A7E4-0EB93FAC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9BEE8C-4250-4D15-851A-81CD3E07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0E495-6D29-4D24-B1E7-9D3826D2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5DCB6-A4EA-4443-9F92-1932D1E8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1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9DE1-02B1-4EA7-9432-342D1BEB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C1E6-4BD3-4A1C-B894-5BA1F92BF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A4BC1-CEE1-4EC1-A6DB-C144885C5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BCC92-D2CD-406D-886A-95C2EB0A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BB2F4-38F7-4FDC-88B7-EF91C4BA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D77EE-890A-4395-ABF7-7538F0DE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8150-4ADA-4AEA-B905-AD16C806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CD7DB-86A0-43B9-B447-C38049C91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03000-43FC-4873-94A7-1B3848A55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47544-1007-4DCB-BEA7-F8870F12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C92E1-14E1-4B2B-BA29-759558FF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9C066-0408-4CD5-A52D-C1703E9A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9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93D41-D62F-4D4A-8491-E41BB45FA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66128-7C01-4E41-B004-6F6767A5A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45E38-D02E-42A9-97E2-4051AF9AB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8E0D-8C0B-45D7-AB61-07D0A352A69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9BAFD-F059-40E2-9ECC-E92362E3C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DB232-2D51-424D-AEDB-FA97A737C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4C44-CE99-4B58-9B5B-37EC2832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9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mi.org/mhstats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mwr/volumes/69/wr/mm6932a1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ami-eastside.org/education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i-eastside.org/online-offering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i-eastside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nes-em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B0A067-2C2C-4393-A3D0-323B8B6B9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553" y="1311039"/>
            <a:ext cx="8182893" cy="272763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C5604D7-54CE-410B-AC90-3D2ED016B553}"/>
              </a:ext>
            </a:extLst>
          </p:cNvPr>
          <p:cNvSpPr/>
          <p:nvPr/>
        </p:nvSpPr>
        <p:spPr>
          <a:xfrm>
            <a:off x="4572000" y="4663505"/>
            <a:ext cx="74188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04882"/>
                </a:solidFill>
                <a:latin typeface="Tw Cen MT" panose="020B0602020104020603" pitchFamily="34" charset="0"/>
                <a:ea typeface="Verdana" panose="020B0604030504040204" pitchFamily="34" charset="0"/>
                <a:cs typeface="+mn-lt"/>
              </a:rPr>
              <a:t>Celebrating 20 years working to improve the mental health delivery system and the quality of life for those impacted by mental health conditions through advocacy, community awareness, education and support.</a:t>
            </a:r>
            <a:endParaRPr lang="en-US" sz="2400" dirty="0">
              <a:solidFill>
                <a:srgbClr val="304882"/>
              </a:solidFill>
              <a:latin typeface="Tw Cen MT" panose="020B0602020104020603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5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DDACA99E-B614-4373-8155-952407259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" y="3237738"/>
            <a:ext cx="2497615" cy="304807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4F4062-CF86-4D07-A93C-8696A78A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02" y="365125"/>
            <a:ext cx="885569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Tw Cen MT" panose="020B0602020104020603" pitchFamily="34" charset="0"/>
              </a:rPr>
              <a:t>Mental Health by the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B5CC0D-5BDA-4B83-9580-B1B25FD0190D}"/>
              </a:ext>
            </a:extLst>
          </p:cNvPr>
          <p:cNvSpPr/>
          <p:nvPr/>
        </p:nvSpPr>
        <p:spPr>
          <a:xfrm>
            <a:off x="4495688" y="1346891"/>
            <a:ext cx="3129237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0"/>
                <a:solidFill>
                  <a:srgbClr val="30488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" panose="020B0602020104020603" pitchFamily="34" charset="0"/>
              </a:rPr>
              <a:t>1 in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19E300-DECC-4FCB-9244-9DF763DDBF91}"/>
              </a:ext>
            </a:extLst>
          </p:cNvPr>
          <p:cNvSpPr txBox="1"/>
          <p:nvPr/>
        </p:nvSpPr>
        <p:spPr>
          <a:xfrm>
            <a:off x="7624925" y="1595236"/>
            <a:ext cx="3980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w Cen MT" panose="020B0602020104020603" pitchFamily="34" charset="0"/>
              </a:rPr>
              <a:t>U.S. adults experience mental illness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FDEB71-3A88-47CE-BDC8-BDFD3E95A217}"/>
              </a:ext>
            </a:extLst>
          </p:cNvPr>
          <p:cNvSpPr txBox="1"/>
          <p:nvPr/>
        </p:nvSpPr>
        <p:spPr>
          <a:xfrm>
            <a:off x="2492082" y="3244083"/>
            <a:ext cx="5661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99A8"/>
                </a:solidFill>
                <a:latin typeface="Tw Cen MT" panose="020B0602020104020603" pitchFamily="34" charset="0"/>
              </a:rPr>
              <a:t>The COVID-19 pandemic has doubled this number.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AC2A0D-7BD5-4E28-B38B-4DB01F3F91DF}"/>
              </a:ext>
            </a:extLst>
          </p:cNvPr>
          <p:cNvSpPr txBox="1"/>
          <p:nvPr/>
        </p:nvSpPr>
        <p:spPr>
          <a:xfrm>
            <a:off x="2952738" y="1593112"/>
            <a:ext cx="1392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Tw Cen MT" panose="020B0602020104020603" pitchFamily="34" charset="0"/>
              </a:rPr>
              <a:t>It used to be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4678B51-AC1D-42B2-8004-67ABE8488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6588" y="2665552"/>
            <a:ext cx="3655412" cy="4192448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6B36AD5-CD93-48FB-9D06-951A56BB4AB9}"/>
              </a:ext>
            </a:extLst>
          </p:cNvPr>
          <p:cNvSpPr/>
          <p:nvPr/>
        </p:nvSpPr>
        <p:spPr>
          <a:xfrm>
            <a:off x="10539224" y="2294936"/>
            <a:ext cx="1316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(</a:t>
            </a:r>
            <a:r>
              <a:rPr lang="en-US" sz="1600" dirty="0">
                <a:latin typeface="Tw Cen MT" panose="020B06020201040206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NAMI</a:t>
            </a:r>
            <a:r>
              <a:rPr lang="en-US" sz="1600" dirty="0">
                <a:latin typeface="Tw Cen MT" panose="020B0602020104020603" pitchFamily="34" charset="0"/>
              </a:rPr>
              <a:t>, 2021)</a:t>
            </a:r>
          </a:p>
        </p:txBody>
      </p:sp>
    </p:spTree>
    <p:extLst>
      <p:ext uri="{BB962C8B-B14F-4D97-AF65-F5344CB8AC3E}">
        <p14:creationId xmlns:p14="http://schemas.microsoft.com/office/powerpoint/2010/main" val="254104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">
            <a:extLst>
              <a:ext uri="{FF2B5EF4-FFF2-40B4-BE49-F238E27FC236}">
                <a16:creationId xmlns:a16="http://schemas.microsoft.com/office/drawing/2014/main" id="{2E63CBBC-D77F-44BD-81C0-6CC6839C598B}"/>
              </a:ext>
            </a:extLst>
          </p:cNvPr>
          <p:cNvSpPr txBox="1"/>
          <p:nvPr/>
        </p:nvSpPr>
        <p:spPr>
          <a:xfrm flipH="1">
            <a:off x="577726" y="393561"/>
            <a:ext cx="8519138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600" b="1" dirty="0">
                <a:solidFill>
                  <a:srgbClr val="0099A8"/>
                </a:solidFill>
                <a:latin typeface="Tw Cen MT" panose="020B0602020104020603" pitchFamily="34" charset="0"/>
              </a:rPr>
              <a:t>During late June 2020, 40% of U.S. adults reported struggling with mental health or substance use.  </a:t>
            </a:r>
            <a:r>
              <a:rPr lang="en-US" sz="1400" dirty="0">
                <a:solidFill>
                  <a:srgbClr val="0099A8"/>
                </a:solidFill>
                <a:latin typeface="Tw Cen MT" panose="020B0602020104020603" pitchFamily="34" charset="0"/>
              </a:rPr>
              <a:t>(</a:t>
            </a:r>
            <a:r>
              <a:rPr lang="en-US" sz="1400" dirty="0">
                <a:solidFill>
                  <a:srgbClr val="0099A8"/>
                </a:solidFill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</a:t>
            </a:r>
            <a:r>
              <a:rPr lang="en-US" sz="1400" dirty="0">
                <a:solidFill>
                  <a:srgbClr val="0099A8"/>
                </a:solidFill>
                <a:latin typeface="Tw Cen MT" panose="020B0602020104020603" pitchFamily="34" charset="0"/>
              </a:rPr>
              <a:t>, 2020)</a:t>
            </a:r>
            <a:endParaRPr lang="en-US" sz="3600" dirty="0">
              <a:solidFill>
                <a:srgbClr val="0099A8"/>
              </a:solidFill>
              <a:latin typeface="Tw Cen MT" panose="020B0602020104020603" pitchFamily="34" charset="0"/>
            </a:endParaRPr>
          </a:p>
        </p:txBody>
      </p:sp>
      <p:grpSp>
        <p:nvGrpSpPr>
          <p:cNvPr id="50" name="Group 5">
            <a:extLst>
              <a:ext uri="{FF2B5EF4-FFF2-40B4-BE49-F238E27FC236}">
                <a16:creationId xmlns:a16="http://schemas.microsoft.com/office/drawing/2014/main" id="{953D419A-5D23-48EE-9408-EA7E8F45854D}"/>
              </a:ext>
            </a:extLst>
          </p:cNvPr>
          <p:cNvGrpSpPr/>
          <p:nvPr/>
        </p:nvGrpSpPr>
        <p:grpSpPr>
          <a:xfrm>
            <a:off x="-170085" y="2036189"/>
            <a:ext cx="9403524" cy="4716073"/>
            <a:chOff x="0" y="0"/>
            <a:chExt cx="15748511" cy="6693854"/>
          </a:xfrm>
        </p:grpSpPr>
        <p:grpSp>
          <p:nvGrpSpPr>
            <p:cNvPr id="51" name="Group 6">
              <a:extLst>
                <a:ext uri="{FF2B5EF4-FFF2-40B4-BE49-F238E27FC236}">
                  <a16:creationId xmlns:a16="http://schemas.microsoft.com/office/drawing/2014/main" id="{D521885B-F29C-41DC-B43A-1AFED693DB9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136406" y="0"/>
              <a:ext cx="6044816" cy="6044816"/>
              <a:chOff x="0" y="0"/>
              <a:chExt cx="7772400" cy="7772400"/>
            </a:xfrm>
          </p:grpSpPr>
          <p:sp>
            <p:nvSpPr>
              <p:cNvPr id="66" name="Freeform 7">
                <a:extLst>
                  <a:ext uri="{FF2B5EF4-FFF2-40B4-BE49-F238E27FC236}">
                    <a16:creationId xmlns:a16="http://schemas.microsoft.com/office/drawing/2014/main" id="{844D8208-3DEA-4A9F-8803-A3969272E4CE}"/>
                  </a:ext>
                </a:extLst>
              </p:cNvPr>
              <p:cNvSpPr/>
              <p:nvPr/>
            </p:nvSpPr>
            <p:spPr>
              <a:xfrm>
                <a:off x="-6350" y="0"/>
                <a:ext cx="7785100" cy="7772400"/>
              </a:xfrm>
              <a:custGeom>
                <a:avLst/>
                <a:gdLst/>
                <a:ahLst/>
                <a:cxnLst/>
                <a:rect l="l" t="t" r="r" b="b"/>
                <a:pathLst>
                  <a:path w="7785100" h="7772400">
                    <a:moveTo>
                      <a:pt x="0" y="0"/>
                    </a:moveTo>
                    <a:lnTo>
                      <a:pt x="12700" y="0"/>
                    </a:lnTo>
                    <a:lnTo>
                      <a:pt x="12700" y="7772400"/>
                    </a:lnTo>
                    <a:lnTo>
                      <a:pt x="0" y="7772400"/>
                    </a:lnTo>
                    <a:close/>
                    <a:moveTo>
                      <a:pt x="1943100" y="0"/>
                    </a:moveTo>
                    <a:lnTo>
                      <a:pt x="1955800" y="0"/>
                    </a:lnTo>
                    <a:lnTo>
                      <a:pt x="1955800" y="7772400"/>
                    </a:lnTo>
                    <a:lnTo>
                      <a:pt x="1943100" y="7772400"/>
                    </a:lnTo>
                    <a:close/>
                    <a:moveTo>
                      <a:pt x="3886200" y="0"/>
                    </a:moveTo>
                    <a:lnTo>
                      <a:pt x="3898900" y="0"/>
                    </a:lnTo>
                    <a:lnTo>
                      <a:pt x="3898900" y="7772400"/>
                    </a:lnTo>
                    <a:lnTo>
                      <a:pt x="3886200" y="7772400"/>
                    </a:lnTo>
                    <a:close/>
                    <a:moveTo>
                      <a:pt x="5829300" y="0"/>
                    </a:moveTo>
                    <a:lnTo>
                      <a:pt x="5842000" y="0"/>
                    </a:lnTo>
                    <a:lnTo>
                      <a:pt x="5842000" y="7772400"/>
                    </a:lnTo>
                    <a:lnTo>
                      <a:pt x="5829300" y="7772400"/>
                    </a:lnTo>
                    <a:close/>
                    <a:moveTo>
                      <a:pt x="7772400" y="0"/>
                    </a:moveTo>
                    <a:lnTo>
                      <a:pt x="7785100" y="0"/>
                    </a:lnTo>
                    <a:lnTo>
                      <a:pt x="7785100" y="7772400"/>
                    </a:lnTo>
                    <a:lnTo>
                      <a:pt x="7772400" y="7772400"/>
                    </a:lnTo>
                    <a:close/>
                  </a:path>
                </a:pathLst>
              </a:custGeom>
              <a:solidFill>
                <a:srgbClr val="000000">
                  <a:alpha val="24705"/>
                </a:srgbClr>
              </a:solidFill>
            </p:spPr>
          </p:sp>
        </p:grpSp>
        <p:sp>
          <p:nvSpPr>
            <p:cNvPr id="52" name="TextBox 8">
              <a:extLst>
                <a:ext uri="{FF2B5EF4-FFF2-40B4-BE49-F238E27FC236}">
                  <a16:creationId xmlns:a16="http://schemas.microsoft.com/office/drawing/2014/main" id="{DCE5F2AB-E01D-42F4-91E7-46B0CBBB2061}"/>
                </a:ext>
              </a:extLst>
            </p:cNvPr>
            <p:cNvSpPr txBox="1"/>
            <p:nvPr/>
          </p:nvSpPr>
          <p:spPr>
            <a:xfrm>
              <a:off x="8818279" y="6183458"/>
              <a:ext cx="776488" cy="51039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079"/>
                </a:lnSpc>
              </a:pPr>
              <a:r>
                <a:rPr lang="en-US" sz="2200" dirty="0">
                  <a:solidFill>
                    <a:srgbClr val="000000"/>
                  </a:solidFill>
                  <a:latin typeface="Tw Cen MT" panose="020B0602020104020603" pitchFamily="34" charset="0"/>
                </a:rPr>
                <a:t>0%</a:t>
              </a:r>
            </a:p>
          </p:txBody>
        </p:sp>
        <p:sp>
          <p:nvSpPr>
            <p:cNvPr id="53" name="TextBox 9">
              <a:extLst>
                <a:ext uri="{FF2B5EF4-FFF2-40B4-BE49-F238E27FC236}">
                  <a16:creationId xmlns:a16="http://schemas.microsoft.com/office/drawing/2014/main" id="{FF665678-D424-431F-82ED-EAE8B0EF354F}"/>
                </a:ext>
              </a:extLst>
            </p:cNvPr>
            <p:cNvSpPr txBox="1"/>
            <p:nvPr/>
          </p:nvSpPr>
          <p:spPr>
            <a:xfrm>
              <a:off x="10252524" y="6183458"/>
              <a:ext cx="910024" cy="51039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079"/>
                </a:lnSpc>
              </a:pPr>
              <a:r>
                <a:rPr lang="en-US" sz="2200" dirty="0">
                  <a:solidFill>
                    <a:srgbClr val="000000"/>
                  </a:solidFill>
                  <a:latin typeface="Tw Cen MT" panose="020B0602020104020603" pitchFamily="34" charset="0"/>
                </a:rPr>
                <a:t>10%</a:t>
              </a:r>
            </a:p>
          </p:txBody>
        </p:sp>
        <p:sp>
          <p:nvSpPr>
            <p:cNvPr id="54" name="TextBox 10">
              <a:extLst>
                <a:ext uri="{FF2B5EF4-FFF2-40B4-BE49-F238E27FC236}">
                  <a16:creationId xmlns:a16="http://schemas.microsoft.com/office/drawing/2014/main" id="{6DB78D48-A1C5-46FD-A62D-14AD4DE4C197}"/>
                </a:ext>
              </a:extLst>
            </p:cNvPr>
            <p:cNvSpPr txBox="1"/>
            <p:nvPr/>
          </p:nvSpPr>
          <p:spPr>
            <a:xfrm>
              <a:off x="11700452" y="6183458"/>
              <a:ext cx="989657" cy="51039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079"/>
                </a:lnSpc>
              </a:pPr>
              <a:r>
                <a:rPr lang="en-US" sz="2200" dirty="0">
                  <a:solidFill>
                    <a:srgbClr val="000000"/>
                  </a:solidFill>
                  <a:latin typeface="Tw Cen MT" panose="020B0602020104020603" pitchFamily="34" charset="0"/>
                </a:rPr>
                <a:t>20%</a:t>
              </a:r>
            </a:p>
          </p:txBody>
        </p:sp>
        <p:sp>
          <p:nvSpPr>
            <p:cNvPr id="55" name="TextBox 11">
              <a:extLst>
                <a:ext uri="{FF2B5EF4-FFF2-40B4-BE49-F238E27FC236}">
                  <a16:creationId xmlns:a16="http://schemas.microsoft.com/office/drawing/2014/main" id="{46B601F1-CBC8-4D57-B31F-BBC5371330AE}"/>
                </a:ext>
              </a:extLst>
            </p:cNvPr>
            <p:cNvSpPr txBox="1"/>
            <p:nvPr/>
          </p:nvSpPr>
          <p:spPr>
            <a:xfrm>
              <a:off x="13228015" y="6183458"/>
              <a:ext cx="930425" cy="51039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079"/>
                </a:lnSpc>
              </a:pPr>
              <a:r>
                <a:rPr lang="en-US" sz="2200" dirty="0">
                  <a:solidFill>
                    <a:srgbClr val="000000"/>
                  </a:solidFill>
                  <a:latin typeface="Tw Cen MT" panose="020B0602020104020603" pitchFamily="34" charset="0"/>
                </a:rPr>
                <a:t>30%</a:t>
              </a:r>
            </a:p>
          </p:txBody>
        </p:sp>
        <p:sp>
          <p:nvSpPr>
            <p:cNvPr id="56" name="TextBox 12">
              <a:extLst>
                <a:ext uri="{FF2B5EF4-FFF2-40B4-BE49-F238E27FC236}">
                  <a16:creationId xmlns:a16="http://schemas.microsoft.com/office/drawing/2014/main" id="{C33EB486-C469-4FEC-8A66-ED06FF3E2DFD}"/>
                </a:ext>
              </a:extLst>
            </p:cNvPr>
            <p:cNvSpPr txBox="1"/>
            <p:nvPr/>
          </p:nvSpPr>
          <p:spPr>
            <a:xfrm>
              <a:off x="14739014" y="6183458"/>
              <a:ext cx="1009497" cy="51039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079"/>
                </a:lnSpc>
              </a:pPr>
              <a:r>
                <a:rPr lang="en-US" sz="2200" dirty="0">
                  <a:solidFill>
                    <a:srgbClr val="000000"/>
                  </a:solidFill>
                  <a:latin typeface="Tw Cen MT" panose="020B0602020104020603" pitchFamily="34" charset="0"/>
                </a:rPr>
                <a:t>40%</a:t>
              </a:r>
            </a:p>
          </p:txBody>
        </p:sp>
        <p:sp>
          <p:nvSpPr>
            <p:cNvPr id="57" name="TextBox 13">
              <a:extLst>
                <a:ext uri="{FF2B5EF4-FFF2-40B4-BE49-F238E27FC236}">
                  <a16:creationId xmlns:a16="http://schemas.microsoft.com/office/drawing/2014/main" id="{40BD811B-BF51-4EF7-B473-D41D73A9D6A3}"/>
                </a:ext>
              </a:extLst>
            </p:cNvPr>
            <p:cNvSpPr txBox="1"/>
            <p:nvPr/>
          </p:nvSpPr>
          <p:spPr>
            <a:xfrm>
              <a:off x="2830627" y="409572"/>
              <a:ext cx="6119512" cy="4933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3079"/>
                </a:lnSpc>
              </a:pPr>
              <a:r>
                <a:rPr lang="en-US" sz="2200" dirty="0">
                  <a:solidFill>
                    <a:srgbClr val="000000"/>
                  </a:solidFill>
                  <a:latin typeface="Tw Cen MT" panose="020B0602020104020603" pitchFamily="34" charset="0"/>
                </a:rPr>
                <a:t>Anxiety/Depression Symptoms </a:t>
              </a:r>
            </a:p>
          </p:txBody>
        </p:sp>
        <p:sp>
          <p:nvSpPr>
            <p:cNvPr id="58" name="TextBox 14">
              <a:extLst>
                <a:ext uri="{FF2B5EF4-FFF2-40B4-BE49-F238E27FC236}">
                  <a16:creationId xmlns:a16="http://schemas.microsoft.com/office/drawing/2014/main" id="{B0321F48-5921-4F7D-9CE5-AC563CD7F3B3}"/>
                </a:ext>
              </a:extLst>
            </p:cNvPr>
            <p:cNvSpPr txBox="1"/>
            <p:nvPr/>
          </p:nvSpPr>
          <p:spPr>
            <a:xfrm>
              <a:off x="0" y="1971149"/>
              <a:ext cx="8950139" cy="4933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3079"/>
                </a:lnSpc>
              </a:pPr>
              <a:r>
                <a:rPr lang="en-US" sz="2200" dirty="0">
                  <a:solidFill>
                    <a:srgbClr val="000000"/>
                  </a:solidFill>
                  <a:latin typeface="Tw Cen MT" panose="020B0602020104020603" pitchFamily="34" charset="0"/>
                </a:rPr>
                <a:t>Trauma/Stressor-related Disorder Symptoms </a:t>
              </a:r>
            </a:p>
          </p:txBody>
        </p:sp>
        <p:sp>
          <p:nvSpPr>
            <p:cNvPr id="59" name="TextBox 15">
              <a:extLst>
                <a:ext uri="{FF2B5EF4-FFF2-40B4-BE49-F238E27FC236}">
                  <a16:creationId xmlns:a16="http://schemas.microsoft.com/office/drawing/2014/main" id="{FB8C2443-C32D-435D-B0D6-92187565107A}"/>
                </a:ext>
              </a:extLst>
            </p:cNvPr>
            <p:cNvSpPr txBox="1"/>
            <p:nvPr/>
          </p:nvSpPr>
          <p:spPr>
            <a:xfrm>
              <a:off x="2002901" y="3532727"/>
              <a:ext cx="6947238" cy="4933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3079"/>
                </a:lnSpc>
              </a:pPr>
              <a:r>
                <a:rPr lang="en-US" sz="2200">
                  <a:solidFill>
                    <a:srgbClr val="000000"/>
                  </a:solidFill>
                  <a:latin typeface="Tw Cen MT" panose="020B0602020104020603" pitchFamily="34" charset="0"/>
                </a:rPr>
                <a:t>Started or Increased Substance Use </a:t>
              </a:r>
            </a:p>
          </p:txBody>
        </p:sp>
        <p:sp>
          <p:nvSpPr>
            <p:cNvPr id="60" name="TextBox 16">
              <a:extLst>
                <a:ext uri="{FF2B5EF4-FFF2-40B4-BE49-F238E27FC236}">
                  <a16:creationId xmlns:a16="http://schemas.microsoft.com/office/drawing/2014/main" id="{E98271DC-3C2F-4D4C-AD14-5F9E6034A523}"/>
                </a:ext>
              </a:extLst>
            </p:cNvPr>
            <p:cNvSpPr txBox="1"/>
            <p:nvPr/>
          </p:nvSpPr>
          <p:spPr>
            <a:xfrm>
              <a:off x="3257814" y="5094304"/>
              <a:ext cx="5692325" cy="4933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3079"/>
                </a:lnSpc>
              </a:pPr>
              <a:r>
                <a:rPr lang="en-US" sz="2200">
                  <a:solidFill>
                    <a:srgbClr val="000000"/>
                  </a:solidFill>
                  <a:latin typeface="Tw Cen MT" panose="020B0602020104020603" pitchFamily="34" charset="0"/>
                </a:rPr>
                <a:t>Seriously Considered Suicide </a:t>
              </a:r>
            </a:p>
          </p:txBody>
        </p:sp>
        <p:grpSp>
          <p:nvGrpSpPr>
            <p:cNvPr id="61" name="Group 17">
              <a:extLst>
                <a:ext uri="{FF2B5EF4-FFF2-40B4-BE49-F238E27FC236}">
                  <a16:creationId xmlns:a16="http://schemas.microsoft.com/office/drawing/2014/main" id="{FD003BD7-DC15-467A-A836-973A4AD7EF5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136406" y="0"/>
              <a:ext cx="6044816" cy="6044816"/>
              <a:chOff x="0" y="0"/>
              <a:chExt cx="7772400" cy="7772400"/>
            </a:xfrm>
          </p:grpSpPr>
          <p:sp>
            <p:nvSpPr>
              <p:cNvPr id="62" name="Freeform 18">
                <a:extLst>
                  <a:ext uri="{FF2B5EF4-FFF2-40B4-BE49-F238E27FC236}">
                    <a16:creationId xmlns:a16="http://schemas.microsoft.com/office/drawing/2014/main" id="{8CCB4976-62FF-413D-997B-675F17CD5710}"/>
                  </a:ext>
                </a:extLst>
              </p:cNvPr>
              <p:cNvSpPr/>
              <p:nvPr/>
            </p:nvSpPr>
            <p:spPr>
              <a:xfrm>
                <a:off x="0" y="0"/>
                <a:ext cx="6029960" cy="1748790"/>
              </a:xfrm>
              <a:custGeom>
                <a:avLst/>
                <a:gdLst/>
                <a:ahLst/>
                <a:cxnLst/>
                <a:rect l="l" t="t" r="r" b="b"/>
                <a:pathLst>
                  <a:path w="6029960" h="1748790">
                    <a:moveTo>
                      <a:pt x="0" y="0"/>
                    </a:moveTo>
                    <a:lnTo>
                      <a:pt x="5890057" y="0"/>
                    </a:lnTo>
                    <a:cubicBezTo>
                      <a:pt x="5967323" y="0"/>
                      <a:pt x="6029960" y="62637"/>
                      <a:pt x="6029960" y="139903"/>
                    </a:cubicBezTo>
                    <a:lnTo>
                      <a:pt x="6029960" y="1608887"/>
                    </a:lnTo>
                    <a:cubicBezTo>
                      <a:pt x="6029960" y="1686153"/>
                      <a:pt x="5967323" y="1748790"/>
                      <a:pt x="5890057" y="1748790"/>
                    </a:cubicBezTo>
                    <a:lnTo>
                      <a:pt x="0" y="1748790"/>
                    </a:lnTo>
                    <a:close/>
                  </a:path>
                </a:pathLst>
              </a:custGeom>
              <a:solidFill>
                <a:srgbClr val="304882"/>
              </a:solidFill>
            </p:spPr>
          </p:sp>
          <p:sp>
            <p:nvSpPr>
              <p:cNvPr id="63" name="Freeform 19">
                <a:extLst>
                  <a:ext uri="{FF2B5EF4-FFF2-40B4-BE49-F238E27FC236}">
                    <a16:creationId xmlns:a16="http://schemas.microsoft.com/office/drawing/2014/main" id="{F36C02F8-9EB3-49A9-BFF7-5ADADD4C95C2}"/>
                  </a:ext>
                </a:extLst>
              </p:cNvPr>
              <p:cNvSpPr/>
              <p:nvPr/>
            </p:nvSpPr>
            <p:spPr>
              <a:xfrm>
                <a:off x="0" y="2007870"/>
                <a:ext cx="5058410" cy="1748790"/>
              </a:xfrm>
              <a:custGeom>
                <a:avLst/>
                <a:gdLst/>
                <a:ahLst/>
                <a:cxnLst/>
                <a:rect l="l" t="t" r="r" b="b"/>
                <a:pathLst>
                  <a:path w="5058410" h="1748790">
                    <a:moveTo>
                      <a:pt x="0" y="0"/>
                    </a:moveTo>
                    <a:lnTo>
                      <a:pt x="4918507" y="0"/>
                    </a:lnTo>
                    <a:cubicBezTo>
                      <a:pt x="4995773" y="0"/>
                      <a:pt x="5058410" y="62637"/>
                      <a:pt x="5058410" y="139903"/>
                    </a:cubicBezTo>
                    <a:lnTo>
                      <a:pt x="5058410" y="1608887"/>
                    </a:lnTo>
                    <a:cubicBezTo>
                      <a:pt x="5058410" y="1686153"/>
                      <a:pt x="4995773" y="1748790"/>
                      <a:pt x="4918507" y="1748790"/>
                    </a:cubicBezTo>
                    <a:lnTo>
                      <a:pt x="0" y="1748790"/>
                    </a:lnTo>
                    <a:close/>
                  </a:path>
                </a:pathLst>
              </a:custGeom>
              <a:solidFill>
                <a:srgbClr val="304882"/>
              </a:solidFill>
            </p:spPr>
          </p:sp>
          <p:sp>
            <p:nvSpPr>
              <p:cNvPr id="64" name="Freeform 20">
                <a:extLst>
                  <a:ext uri="{FF2B5EF4-FFF2-40B4-BE49-F238E27FC236}">
                    <a16:creationId xmlns:a16="http://schemas.microsoft.com/office/drawing/2014/main" id="{6343C611-A3A0-4807-9788-1FFBC43111FD}"/>
                  </a:ext>
                </a:extLst>
              </p:cNvPr>
              <p:cNvSpPr/>
              <p:nvPr/>
            </p:nvSpPr>
            <p:spPr>
              <a:xfrm>
                <a:off x="0" y="4015740"/>
                <a:ext cx="2532380" cy="1748790"/>
              </a:xfrm>
              <a:custGeom>
                <a:avLst/>
                <a:gdLst/>
                <a:ahLst/>
                <a:cxnLst/>
                <a:rect l="l" t="t" r="r" b="b"/>
                <a:pathLst>
                  <a:path w="2532380" h="1748790">
                    <a:moveTo>
                      <a:pt x="0" y="0"/>
                    </a:moveTo>
                    <a:lnTo>
                      <a:pt x="2392477" y="0"/>
                    </a:lnTo>
                    <a:cubicBezTo>
                      <a:pt x="2469743" y="0"/>
                      <a:pt x="2532380" y="62637"/>
                      <a:pt x="2532380" y="139903"/>
                    </a:cubicBezTo>
                    <a:lnTo>
                      <a:pt x="2532380" y="1608887"/>
                    </a:lnTo>
                    <a:cubicBezTo>
                      <a:pt x="2532380" y="1686153"/>
                      <a:pt x="2469743" y="1748790"/>
                      <a:pt x="2392477" y="1748790"/>
                    </a:cubicBezTo>
                    <a:lnTo>
                      <a:pt x="0" y="1748790"/>
                    </a:lnTo>
                    <a:close/>
                  </a:path>
                </a:pathLst>
              </a:custGeom>
              <a:solidFill>
                <a:srgbClr val="304882"/>
              </a:solidFill>
            </p:spPr>
          </p:sp>
          <p:sp>
            <p:nvSpPr>
              <p:cNvPr id="65" name="Freeform 21">
                <a:extLst>
                  <a:ext uri="{FF2B5EF4-FFF2-40B4-BE49-F238E27FC236}">
                    <a16:creationId xmlns:a16="http://schemas.microsoft.com/office/drawing/2014/main" id="{EB66B733-DD43-409C-A439-D925F46685AE}"/>
                  </a:ext>
                </a:extLst>
              </p:cNvPr>
              <p:cNvSpPr/>
              <p:nvPr/>
            </p:nvSpPr>
            <p:spPr>
              <a:xfrm>
                <a:off x="0" y="6023610"/>
                <a:ext cx="2143760" cy="1748790"/>
              </a:xfrm>
              <a:custGeom>
                <a:avLst/>
                <a:gdLst/>
                <a:ahLst/>
                <a:cxnLst/>
                <a:rect l="l" t="t" r="r" b="b"/>
                <a:pathLst>
                  <a:path w="2143760" h="1748790">
                    <a:moveTo>
                      <a:pt x="0" y="0"/>
                    </a:moveTo>
                    <a:lnTo>
                      <a:pt x="2003857" y="0"/>
                    </a:lnTo>
                    <a:cubicBezTo>
                      <a:pt x="2040961" y="0"/>
                      <a:pt x="2076547" y="14740"/>
                      <a:pt x="2102783" y="40977"/>
                    </a:cubicBezTo>
                    <a:cubicBezTo>
                      <a:pt x="2129020" y="67214"/>
                      <a:pt x="2143760" y="102799"/>
                      <a:pt x="2143760" y="139903"/>
                    </a:cubicBezTo>
                    <a:lnTo>
                      <a:pt x="2143760" y="1608887"/>
                    </a:lnTo>
                    <a:cubicBezTo>
                      <a:pt x="2143760" y="1686154"/>
                      <a:pt x="2081123" y="1748790"/>
                      <a:pt x="2003857" y="1748790"/>
                    </a:cubicBezTo>
                    <a:lnTo>
                      <a:pt x="0" y="1748790"/>
                    </a:lnTo>
                    <a:close/>
                  </a:path>
                </a:pathLst>
              </a:custGeom>
              <a:solidFill>
                <a:srgbClr val="304882"/>
              </a:solidFill>
            </p:spPr>
          </p:sp>
        </p:grpSp>
      </p:grpSp>
    </p:spTree>
    <p:extLst>
      <p:ext uri="{BB962C8B-B14F-4D97-AF65-F5344CB8AC3E}">
        <p14:creationId xmlns:p14="http://schemas.microsoft.com/office/powerpoint/2010/main" val="174731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D8D88-0EA7-4902-8864-9A87AF30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0" y="884395"/>
            <a:ext cx="5181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304882"/>
                </a:solidFill>
                <a:latin typeface="Tw Cen MT" panose="020B0602020104020603" pitchFamily="34" charset="0"/>
              </a:rPr>
              <a:t>NAMI Eastside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784E14-2142-4226-A268-F7FFD0DBF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730" y="2758117"/>
            <a:ext cx="9146540" cy="293567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w Cen MT" panose="020B0602020104020603" pitchFamily="34" charset="0"/>
              </a:rPr>
              <a:t>Founded in 2001 to serve the needs of those on the Eastside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One of the more than 600 local affiliates of the National Alliance on Mental Illness across the country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One of the 19 NAMI affiliates in the state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84093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FD98E-C309-4D57-88E0-6115FA19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1525"/>
            <a:ext cx="10515600" cy="1325563"/>
          </a:xfrm>
        </p:spPr>
        <p:txBody>
          <a:bodyPr/>
          <a:lstStyle/>
          <a:p>
            <a:r>
              <a:rPr lang="en-US" b="1" dirty="0">
                <a:latin typeface="Tw Cen MT" panose="020B0602020104020603" pitchFamily="34" charset="0"/>
              </a:rPr>
              <a:t>Our Programs &amp;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579D-5AC8-4FF3-A2C4-7AA9B38E7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088"/>
            <a:ext cx="9088120" cy="324707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w Cen MT" panose="020B0602020104020603" pitchFamily="34" charset="0"/>
              </a:rPr>
              <a:t>Support groups, classes, and presentations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For individuals living with a mental health condition, for their families, and for the community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Led by trained facilitators who bring their own lived experience to the space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Always free and confidential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797552-C1C7-46BB-8727-9A46FB1F9C35}"/>
              </a:ext>
            </a:extLst>
          </p:cNvPr>
          <p:cNvSpPr/>
          <p:nvPr/>
        </p:nvSpPr>
        <p:spPr>
          <a:xfrm>
            <a:off x="3789489" y="6023392"/>
            <a:ext cx="8191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You can learn more about our classes at </a:t>
            </a:r>
            <a:r>
              <a:rPr lang="en-US" dirty="0"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https://nami-eastside.org/education/</a:t>
            </a:r>
            <a:r>
              <a:rPr lang="en-US" dirty="0">
                <a:latin typeface="Tw Cen MT" panose="020B0602020104020603" pitchFamily="34" charset="0"/>
              </a:rPr>
              <a:t> </a:t>
            </a:r>
          </a:p>
          <a:p>
            <a:r>
              <a:rPr lang="en-US" dirty="0">
                <a:latin typeface="Tw Cen MT" panose="020B0602020104020603" pitchFamily="34" charset="0"/>
              </a:rPr>
              <a:t>and can find our support group schedule at </a:t>
            </a:r>
            <a:r>
              <a:rPr lang="en-US" dirty="0">
                <a:latin typeface="Tw Cen MT" panose="020B06020201040206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https://nami-eastside.org/online-offerings/</a:t>
            </a:r>
            <a:r>
              <a:rPr lang="en-US" dirty="0">
                <a:latin typeface="Tw Cen MT" panose="020B06020201040206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130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A6FDE-2F39-4DBD-AD46-BD63A7F4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0" y="1784984"/>
            <a:ext cx="6009640" cy="1710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99A8"/>
                </a:solidFill>
                <a:latin typeface="Tw Cen MT" panose="020B0602020104020603" pitchFamily="34" charset="0"/>
              </a:rPr>
              <a:t>Our support groups, classes, programs, and forums served over 13,000 people.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4522DB-612C-44E6-ACA0-A44890752295}"/>
              </a:ext>
            </a:extLst>
          </p:cNvPr>
          <p:cNvSpPr txBox="1">
            <a:spLocks/>
          </p:cNvSpPr>
          <p:nvPr/>
        </p:nvSpPr>
        <p:spPr>
          <a:xfrm>
            <a:off x="4653280" y="3949063"/>
            <a:ext cx="7249160" cy="220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799900"/>
                </a:solidFill>
                <a:latin typeface="Tw Cen MT" panose="020B0602020104020603" pitchFamily="34" charset="0"/>
              </a:rPr>
              <a:t>We educated 6,350 students, families, and school staff about mental health conditions through our NAMI in the Schools presentations.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C40971-F599-4E61-BE8D-F32F8E346377}"/>
              </a:ext>
            </a:extLst>
          </p:cNvPr>
          <p:cNvSpPr txBox="1">
            <a:spLocks/>
          </p:cNvSpPr>
          <p:nvPr/>
        </p:nvSpPr>
        <p:spPr>
          <a:xfrm>
            <a:off x="492760" y="528321"/>
            <a:ext cx="5288280" cy="802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304882"/>
                </a:solidFill>
                <a:latin typeface="Tw Cen MT" panose="020B0602020104020603" pitchFamily="34" charset="0"/>
              </a:rPr>
              <a:t>In 2020…</a:t>
            </a:r>
          </a:p>
        </p:txBody>
      </p:sp>
    </p:spTree>
    <p:extLst>
      <p:ext uri="{BB962C8B-B14F-4D97-AF65-F5344CB8AC3E}">
        <p14:creationId xmlns:p14="http://schemas.microsoft.com/office/powerpoint/2010/main" val="99066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D8D88-0EA7-4902-8864-9A87AF30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640" y="1062127"/>
            <a:ext cx="8185026" cy="20850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304882"/>
                </a:solidFill>
                <a:latin typeface="Tw Cen MT" panose="020B0602020104020603" pitchFamily="34" charset="0"/>
              </a:rPr>
              <a:t>We look forward to supporting even more individuals and their families in 2021!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784E14-2142-4226-A268-F7FFD0DBF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962" y="4640227"/>
            <a:ext cx="6117590" cy="15383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Tw Cen MT" panose="020B0602020104020603" pitchFamily="34" charset="0"/>
              </a:rPr>
              <a:t>Website: </a:t>
            </a:r>
            <a:r>
              <a:rPr lang="en-US" sz="3200" dirty="0"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https://nami-eastside.org/</a:t>
            </a:r>
            <a:endParaRPr lang="en-US" sz="32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Tw Cen MT" panose="020B0602020104020603" pitchFamily="34" charset="0"/>
              </a:rPr>
              <a:t>Email: info@nami-eastside.org</a:t>
            </a:r>
          </a:p>
          <a:p>
            <a:pPr marL="0" indent="0">
              <a:buNone/>
            </a:pPr>
            <a:r>
              <a:rPr lang="en-US" sz="3200" dirty="0">
                <a:latin typeface="Tw Cen MT" panose="020B0602020104020603" pitchFamily="34" charset="0"/>
              </a:rPr>
              <a:t>Phone: 425.885.6264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0B55B4-D23B-4422-8F67-98893B6C903C}"/>
              </a:ext>
            </a:extLst>
          </p:cNvPr>
          <p:cNvSpPr txBox="1"/>
          <p:nvPr/>
        </p:nvSpPr>
        <p:spPr>
          <a:xfrm>
            <a:off x="2256430" y="3427863"/>
            <a:ext cx="835015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799900"/>
                </a:solidFill>
                <a:latin typeface="TW Cen MT"/>
              </a:rPr>
              <a:t>Join our e-mailing list to stay up-to-date with upcoming events at </a:t>
            </a:r>
            <a:r>
              <a:rPr lang="en-US" sz="2800" dirty="0">
                <a:solidFill>
                  <a:srgbClr val="799900"/>
                </a:solidFill>
                <a:latin typeface="TW Cen MT"/>
                <a:hlinkClick r:id="rId4"/>
              </a:rPr>
              <a:t>http://bit.ly/nes-email</a:t>
            </a:r>
            <a:r>
              <a:rPr lang="en-US" sz="2800" dirty="0">
                <a:solidFill>
                  <a:srgbClr val="799900"/>
                </a:solidFill>
                <a:latin typeface="TW Cen MT"/>
              </a:rPr>
              <a:t> 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810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81B25F3B84DC46B91FDA1F23A15C62" ma:contentTypeVersion="13" ma:contentTypeDescription="Create a new document." ma:contentTypeScope="" ma:versionID="80a821c4127c2dd33f74ff85f8ad3330">
  <xsd:schema xmlns:xsd="http://www.w3.org/2001/XMLSchema" xmlns:xs="http://www.w3.org/2001/XMLSchema" xmlns:p="http://schemas.microsoft.com/office/2006/metadata/properties" xmlns:ns3="9847f7c4-17f4-43b1-9c95-a7125fe9e826" xmlns:ns4="5719cde1-7c05-4f26-8345-b053f6ba7e93" targetNamespace="http://schemas.microsoft.com/office/2006/metadata/properties" ma:root="true" ma:fieldsID="5f934efad55b44ae13cbc3c42c41d776" ns3:_="" ns4:_="">
    <xsd:import namespace="9847f7c4-17f4-43b1-9c95-a7125fe9e826"/>
    <xsd:import namespace="5719cde1-7c05-4f26-8345-b053f6ba7e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f7c4-17f4-43b1-9c95-a7125fe9e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19cde1-7c05-4f26-8345-b053f6ba7e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DF4C8E-5DCF-44F6-A634-96C570AF4CC0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9847f7c4-17f4-43b1-9c95-a7125fe9e826"/>
    <ds:schemaRef ds:uri="http://purl.org/dc/dcmitype/"/>
    <ds:schemaRef ds:uri="http://schemas.microsoft.com/office/2006/metadata/properties"/>
    <ds:schemaRef ds:uri="http://schemas.microsoft.com/office/infopath/2007/PartnerControls"/>
    <ds:schemaRef ds:uri="5719cde1-7c05-4f26-8345-b053f6ba7e9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9C91FC-E689-4F2E-9C7D-5AA1F048C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10AF49-5C1A-4782-B4ED-D5B1934A7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47f7c4-17f4-43b1-9c95-a7125fe9e826"/>
    <ds:schemaRef ds:uri="5719cde1-7c05-4f26-8345-b053f6ba7e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332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Tw Cen MT</vt:lpstr>
      <vt:lpstr>Verdana</vt:lpstr>
      <vt:lpstr>Office Theme</vt:lpstr>
      <vt:lpstr>PowerPoint Presentation</vt:lpstr>
      <vt:lpstr>Mental Health by the Numbers</vt:lpstr>
      <vt:lpstr>PowerPoint Presentation</vt:lpstr>
      <vt:lpstr>NAMI Eastside</vt:lpstr>
      <vt:lpstr>Our Programs &amp; Services</vt:lpstr>
      <vt:lpstr>PowerPoint Presentation</vt:lpstr>
      <vt:lpstr>We look forward to supporting even more individuals and their families in 2021!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Ayan</dc:creator>
  <cp:lastModifiedBy>Barbie Collins Young</cp:lastModifiedBy>
  <cp:revision>33</cp:revision>
  <dcterms:created xsi:type="dcterms:W3CDTF">2021-03-25T21:42:21Z</dcterms:created>
  <dcterms:modified xsi:type="dcterms:W3CDTF">2022-01-14T00:08:24Z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0x0101006481B25F3B84DC46B91FDA1F23A15C62</vt:lpwstr>
  </property>
</Properties>
</file>